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lsm" ContentType="application/vnd.ms-excel.sheet.macroEnabled.12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65" r:id="rId1"/>
  </p:sldMasterIdLst>
  <p:notesMasterIdLst>
    <p:notesMasterId r:id="rId31"/>
  </p:notesMasterIdLst>
  <p:sldIdLst>
    <p:sldId id="256" r:id="rId2"/>
    <p:sldId id="409" r:id="rId3"/>
    <p:sldId id="410" r:id="rId4"/>
    <p:sldId id="394" r:id="rId5"/>
    <p:sldId id="399" r:id="rId6"/>
    <p:sldId id="400" r:id="rId7"/>
    <p:sldId id="376" r:id="rId8"/>
    <p:sldId id="395" r:id="rId9"/>
    <p:sldId id="384" r:id="rId10"/>
    <p:sldId id="397" r:id="rId11"/>
    <p:sldId id="387" r:id="rId12"/>
    <p:sldId id="396" r:id="rId13"/>
    <p:sldId id="385" r:id="rId14"/>
    <p:sldId id="398" r:id="rId15"/>
    <p:sldId id="388" r:id="rId16"/>
    <p:sldId id="408" r:id="rId17"/>
    <p:sldId id="383" r:id="rId18"/>
    <p:sldId id="375" r:id="rId19"/>
    <p:sldId id="401" r:id="rId20"/>
    <p:sldId id="389" r:id="rId21"/>
    <p:sldId id="390" r:id="rId22"/>
    <p:sldId id="402" r:id="rId23"/>
    <p:sldId id="391" r:id="rId24"/>
    <p:sldId id="392" r:id="rId25"/>
    <p:sldId id="393" r:id="rId26"/>
    <p:sldId id="403" r:id="rId27"/>
    <p:sldId id="404" r:id="rId28"/>
    <p:sldId id="405" r:id="rId29"/>
    <p:sldId id="275" r:id="rId30"/>
  </p:sldIdLst>
  <p:sldSz cx="6858000" cy="5148263"/>
  <p:notesSz cx="6858000" cy="9144000"/>
  <p:defaultTextStyle>
    <a:defPPr>
      <a:defRPr lang="en-US"/>
    </a:defPPr>
    <a:lvl1pPr marL="0" algn="l" defTabSz="342761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342761" algn="l" defTabSz="342761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685525" algn="l" defTabSz="342761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028287" algn="l" defTabSz="342761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1371051" algn="l" defTabSz="342761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1713812" algn="l" defTabSz="342761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2056576" algn="l" defTabSz="342761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2399339" algn="l" defTabSz="342761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2742102" algn="l" defTabSz="342761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2">
          <p15:clr>
            <a:srgbClr val="A4A3A4"/>
          </p15:clr>
        </p15:guide>
        <p15:guide id="2" pos="2160">
          <p15:clr>
            <a:srgbClr val="A4A3A4"/>
          </p15:clr>
        </p15:guide>
        <p15:guide id="3" orient="horz" pos="419" userDrawn="1">
          <p15:clr>
            <a:srgbClr val="A4A3A4"/>
          </p15:clr>
        </p15:guide>
        <p15:guide id="4" pos="210" userDrawn="1">
          <p15:clr>
            <a:srgbClr val="A4A3A4"/>
          </p15:clr>
        </p15:guide>
        <p15:guide id="5" pos="4133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ugo Santini" initials="HS" lastIdx="2" clrIdx="0">
    <p:extLst>
      <p:ext uri="{19B8F6BF-5375-455C-9EA6-DF929625EA0E}">
        <p15:presenceInfo xmlns:p15="http://schemas.microsoft.com/office/powerpoint/2012/main" userId="acc85d557020fa9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66"/>
    <a:srgbClr val="161818"/>
    <a:srgbClr val="626E73"/>
    <a:srgbClr val="7D8C92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74"/>
  </p:normalViewPr>
  <p:slideViewPr>
    <p:cSldViewPr snapToGrid="0" snapToObjects="1">
      <p:cViewPr varScale="1">
        <p:scale>
          <a:sx n="92" d="100"/>
          <a:sy n="92" d="100"/>
        </p:scale>
        <p:origin x="1452" y="84"/>
      </p:cViewPr>
      <p:guideLst>
        <p:guide orient="horz" pos="1622"/>
        <p:guide pos="2160"/>
        <p:guide orient="horz" pos="419"/>
        <p:guide pos="210"/>
        <p:guide pos="4133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11" d="100"/>
        <a:sy n="111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7-16T12:26:30.323" idx="2">
    <p:pos x="4169" y="1902"/>
    <p:text>Query apresentada
SELECT * FROM AdventureWorks.SalesLT.CustomerAddress;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7-16T12:02:13.898" idx="1">
    <p:pos x="4096" y="2238"/>
    <p:text>Query apresentada:
SELECT C.OrderDate, a.name, A.ProductNumber, D.StateProvince, D.CountryRegion,B.OrderQty,B.UnitPrice, B.LineTotal, E.SalesPerson
FROM AdventureWorks.SalesLT.Product A
INNER JOIN AdventureWorks.SalesLT.SalesOrderDetail B
ON (A.ProductID = B.ProductID )
INNER JOIN  AdventureWorks.SalesLT.SalesOrderHeader C
ON (B.SalesOrderID =C.SalesOrderID)
INNER JOIN AdventureWorks.SalesLT.Address D
ON (C.ShipToAddressID = D.AddressID)
INNER JOIN AdventureWorks.SalesLT.Customer E
ON (C.CustomerID = E.CustomerID );</p:text>
    <p:extLst>
      <p:ext uri="{C676402C-5697-4E1C-873F-D02D1690AC5C}">
        <p15:threadingInfo xmlns:p15="http://schemas.microsoft.com/office/powerpoint/2012/main" timeZoneBias="18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8CB831-621B-B447-BA05-33BBB51106E9}" type="datetimeFigureOut">
              <a:rPr lang="en-US" smtClean="0"/>
              <a:t>7/18/2021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D8AFF9-521A-A140-89FE-20F54EFA29C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316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342761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761" algn="l" defTabSz="342761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525" algn="l" defTabSz="342761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287" algn="l" defTabSz="342761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051" algn="l" defTabSz="342761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3812" algn="l" defTabSz="342761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6576" algn="l" defTabSz="342761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399339" algn="l" defTabSz="342761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2102" algn="l" defTabSz="342761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1144588" y="685800"/>
            <a:ext cx="4568825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588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599299"/>
            <a:ext cx="5829300" cy="1103540"/>
          </a:xfrm>
        </p:spPr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28700" y="2917349"/>
            <a:ext cx="4800600" cy="1315667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7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4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1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08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35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63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3990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17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x-none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874B1-D9C3-694D-A4DA-18092E26C5F8}" type="datetimeFigureOut">
              <a:rPr lang="en-US" smtClean="0"/>
              <a:t>7/18/2021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55A39-F4FC-2F4C-BCD2-8F8E6BD4015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2307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874B1-D9C3-694D-A4DA-18092E26C5F8}" type="datetimeFigureOut">
              <a:rPr lang="en-US" smtClean="0"/>
              <a:t>7/18/2021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55A39-F4FC-2F4C-BCD2-8F8E6BD4015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392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72050" y="206169"/>
            <a:ext cx="1543050" cy="4392708"/>
          </a:xfrm>
        </p:spPr>
        <p:txBody>
          <a:bodyPr vert="eaVert"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42900" y="206169"/>
            <a:ext cx="4514850" cy="4392708"/>
          </a:xfrm>
        </p:spPr>
        <p:txBody>
          <a:bodyPr vert="eaVert"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874B1-D9C3-694D-A4DA-18092E26C5F8}" type="datetimeFigureOut">
              <a:rPr lang="en-US" smtClean="0"/>
              <a:t>7/18/2021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55A39-F4FC-2F4C-BCD2-8F8E6BD4015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3691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ogo +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15435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167071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874B1-D9C3-694D-A4DA-18092E26C5F8}" type="datetimeFigureOut">
              <a:rPr lang="en-US" smtClean="0"/>
              <a:t>7/18/2021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55A39-F4FC-2F4C-BCD2-8F8E6BD4015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046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735" y="3308236"/>
            <a:ext cx="5829300" cy="1022502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1735" y="2182055"/>
            <a:ext cx="5829300" cy="1126182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71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2pPr>
            <a:lvl3pPr marL="685434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150" indent="0">
              <a:buNone/>
              <a:defRPr sz="1100">
                <a:solidFill>
                  <a:schemeClr val="tx1">
                    <a:tint val="75000"/>
                  </a:schemeClr>
                </a:solidFill>
              </a:defRPr>
            </a:lvl4pPr>
            <a:lvl5pPr marL="1370868" indent="0">
              <a:buNone/>
              <a:defRPr sz="1100">
                <a:solidFill>
                  <a:schemeClr val="tx1">
                    <a:tint val="75000"/>
                  </a:schemeClr>
                </a:solidFill>
              </a:defRPr>
            </a:lvl5pPr>
            <a:lvl6pPr marL="1713584" indent="0">
              <a:buNone/>
              <a:defRPr sz="1100">
                <a:solidFill>
                  <a:schemeClr val="tx1">
                    <a:tint val="75000"/>
                  </a:schemeClr>
                </a:solidFill>
              </a:defRPr>
            </a:lvl6pPr>
            <a:lvl7pPr marL="2056301" indent="0">
              <a:buNone/>
              <a:defRPr sz="1100">
                <a:solidFill>
                  <a:schemeClr val="tx1">
                    <a:tint val="75000"/>
                  </a:schemeClr>
                </a:solidFill>
              </a:defRPr>
            </a:lvl7pPr>
            <a:lvl8pPr marL="2399019" indent="0">
              <a:buNone/>
              <a:defRPr sz="1100">
                <a:solidFill>
                  <a:schemeClr val="tx1">
                    <a:tint val="75000"/>
                  </a:schemeClr>
                </a:solidFill>
              </a:defRPr>
            </a:lvl8pPr>
            <a:lvl9pPr marL="2741736" indent="0">
              <a:buNone/>
              <a:defRPr sz="1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874B1-D9C3-694D-A4DA-18092E26C5F8}" type="datetimeFigureOut">
              <a:rPr lang="en-US" smtClean="0"/>
              <a:t>7/18/2021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55A39-F4FC-2F4C-BCD2-8F8E6BD4015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2986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2900" y="1201262"/>
            <a:ext cx="3028950" cy="3397616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86150" y="1201262"/>
            <a:ext cx="3028950" cy="3397616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874B1-D9C3-694D-A4DA-18092E26C5F8}" type="datetimeFigureOut">
              <a:rPr lang="en-US" smtClean="0"/>
              <a:t>7/18/2021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55A39-F4FC-2F4C-BCD2-8F8E6BD4015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0192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2" y="1152401"/>
            <a:ext cx="3030141" cy="480266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715" indent="0">
              <a:buNone/>
              <a:defRPr sz="1500" b="1"/>
            </a:lvl2pPr>
            <a:lvl3pPr marL="685434" indent="0">
              <a:buNone/>
              <a:defRPr sz="1400" b="1"/>
            </a:lvl3pPr>
            <a:lvl4pPr marL="1028150" indent="0">
              <a:buNone/>
              <a:defRPr sz="1200" b="1"/>
            </a:lvl4pPr>
            <a:lvl5pPr marL="1370868" indent="0">
              <a:buNone/>
              <a:defRPr sz="1200" b="1"/>
            </a:lvl5pPr>
            <a:lvl6pPr marL="1713584" indent="0">
              <a:buNone/>
              <a:defRPr sz="1200" b="1"/>
            </a:lvl6pPr>
            <a:lvl7pPr marL="2056301" indent="0">
              <a:buNone/>
              <a:defRPr sz="1200" b="1"/>
            </a:lvl7pPr>
            <a:lvl8pPr marL="2399019" indent="0">
              <a:buNone/>
              <a:defRPr sz="1200" b="1"/>
            </a:lvl8pPr>
            <a:lvl9pPr marL="2741736" indent="0">
              <a:buNone/>
              <a:defRPr sz="1200" b="1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2902" y="1632667"/>
            <a:ext cx="3030141" cy="2966210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83775" y="1152401"/>
            <a:ext cx="3031331" cy="480266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715" indent="0">
              <a:buNone/>
              <a:defRPr sz="1500" b="1"/>
            </a:lvl2pPr>
            <a:lvl3pPr marL="685434" indent="0">
              <a:buNone/>
              <a:defRPr sz="1400" b="1"/>
            </a:lvl3pPr>
            <a:lvl4pPr marL="1028150" indent="0">
              <a:buNone/>
              <a:defRPr sz="1200" b="1"/>
            </a:lvl4pPr>
            <a:lvl5pPr marL="1370868" indent="0">
              <a:buNone/>
              <a:defRPr sz="1200" b="1"/>
            </a:lvl5pPr>
            <a:lvl6pPr marL="1713584" indent="0">
              <a:buNone/>
              <a:defRPr sz="1200" b="1"/>
            </a:lvl6pPr>
            <a:lvl7pPr marL="2056301" indent="0">
              <a:buNone/>
              <a:defRPr sz="1200" b="1"/>
            </a:lvl7pPr>
            <a:lvl8pPr marL="2399019" indent="0">
              <a:buNone/>
              <a:defRPr sz="1200" b="1"/>
            </a:lvl8pPr>
            <a:lvl9pPr marL="2741736" indent="0">
              <a:buNone/>
              <a:defRPr sz="1200" b="1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83775" y="1632667"/>
            <a:ext cx="3031331" cy="2966210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874B1-D9C3-694D-A4DA-18092E26C5F8}" type="datetimeFigureOut">
              <a:rPr lang="en-US" smtClean="0"/>
              <a:t>7/18/2021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55A39-F4FC-2F4C-BCD2-8F8E6BD4015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1665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874B1-D9C3-694D-A4DA-18092E26C5F8}" type="datetimeFigureOut">
              <a:rPr lang="en-US" smtClean="0"/>
              <a:t>7/18/2021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55A39-F4FC-2F4C-BCD2-8F8E6BD4015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4420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874B1-D9C3-694D-A4DA-18092E26C5F8}" type="datetimeFigureOut">
              <a:rPr lang="en-US" smtClean="0"/>
              <a:t>7/18/2021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55A39-F4FC-2F4C-BCD2-8F8E6BD4015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2075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6" y="204983"/>
            <a:ext cx="2256235" cy="872345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81293" y="204977"/>
            <a:ext cx="3833813" cy="4393900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6" y="1077328"/>
            <a:ext cx="2256235" cy="3521555"/>
          </a:xfrm>
        </p:spPr>
        <p:txBody>
          <a:bodyPr/>
          <a:lstStyle>
            <a:lvl1pPr marL="0" indent="0">
              <a:buNone/>
              <a:defRPr sz="1100"/>
            </a:lvl1pPr>
            <a:lvl2pPr marL="342715" indent="0">
              <a:buNone/>
              <a:defRPr sz="900"/>
            </a:lvl2pPr>
            <a:lvl3pPr marL="685434" indent="0">
              <a:buNone/>
              <a:defRPr sz="800"/>
            </a:lvl3pPr>
            <a:lvl4pPr marL="1028150" indent="0">
              <a:buNone/>
              <a:defRPr sz="700"/>
            </a:lvl4pPr>
            <a:lvl5pPr marL="1370868" indent="0">
              <a:buNone/>
              <a:defRPr sz="700"/>
            </a:lvl5pPr>
            <a:lvl6pPr marL="1713584" indent="0">
              <a:buNone/>
              <a:defRPr sz="700"/>
            </a:lvl6pPr>
            <a:lvl7pPr marL="2056301" indent="0">
              <a:buNone/>
              <a:defRPr sz="700"/>
            </a:lvl7pPr>
            <a:lvl8pPr marL="2399019" indent="0">
              <a:buNone/>
              <a:defRPr sz="700"/>
            </a:lvl8pPr>
            <a:lvl9pPr marL="2741736" indent="0">
              <a:buNone/>
              <a:defRPr sz="700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874B1-D9C3-694D-A4DA-18092E26C5F8}" type="datetimeFigureOut">
              <a:rPr lang="en-US" smtClean="0"/>
              <a:t>7/18/2021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55A39-F4FC-2F4C-BCD2-8F8E6BD4015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9870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4216" y="3603784"/>
            <a:ext cx="4114800" cy="425447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344216" y="460007"/>
            <a:ext cx="4114800" cy="3088958"/>
          </a:xfrm>
        </p:spPr>
        <p:txBody>
          <a:bodyPr/>
          <a:lstStyle>
            <a:lvl1pPr marL="0" indent="0">
              <a:buNone/>
              <a:defRPr sz="2400"/>
            </a:lvl1pPr>
            <a:lvl2pPr marL="342715" indent="0">
              <a:buNone/>
              <a:defRPr sz="2100"/>
            </a:lvl2pPr>
            <a:lvl3pPr marL="685434" indent="0">
              <a:buNone/>
              <a:defRPr sz="1800"/>
            </a:lvl3pPr>
            <a:lvl4pPr marL="1028150" indent="0">
              <a:buNone/>
              <a:defRPr sz="1500"/>
            </a:lvl4pPr>
            <a:lvl5pPr marL="1370868" indent="0">
              <a:buNone/>
              <a:defRPr sz="1500"/>
            </a:lvl5pPr>
            <a:lvl6pPr marL="1713584" indent="0">
              <a:buNone/>
              <a:defRPr sz="1500"/>
            </a:lvl6pPr>
            <a:lvl7pPr marL="2056301" indent="0">
              <a:buNone/>
              <a:defRPr sz="1500"/>
            </a:lvl7pPr>
            <a:lvl8pPr marL="2399019" indent="0">
              <a:buNone/>
              <a:defRPr sz="1500"/>
            </a:lvl8pPr>
            <a:lvl9pPr marL="2741736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44216" y="4029237"/>
            <a:ext cx="4114800" cy="604205"/>
          </a:xfrm>
        </p:spPr>
        <p:txBody>
          <a:bodyPr/>
          <a:lstStyle>
            <a:lvl1pPr marL="0" indent="0">
              <a:buNone/>
              <a:defRPr sz="1100"/>
            </a:lvl1pPr>
            <a:lvl2pPr marL="342715" indent="0">
              <a:buNone/>
              <a:defRPr sz="900"/>
            </a:lvl2pPr>
            <a:lvl3pPr marL="685434" indent="0">
              <a:buNone/>
              <a:defRPr sz="800"/>
            </a:lvl3pPr>
            <a:lvl4pPr marL="1028150" indent="0">
              <a:buNone/>
              <a:defRPr sz="700"/>
            </a:lvl4pPr>
            <a:lvl5pPr marL="1370868" indent="0">
              <a:buNone/>
              <a:defRPr sz="700"/>
            </a:lvl5pPr>
            <a:lvl6pPr marL="1713584" indent="0">
              <a:buNone/>
              <a:defRPr sz="700"/>
            </a:lvl6pPr>
            <a:lvl7pPr marL="2056301" indent="0">
              <a:buNone/>
              <a:defRPr sz="700"/>
            </a:lvl7pPr>
            <a:lvl8pPr marL="2399019" indent="0">
              <a:buNone/>
              <a:defRPr sz="700"/>
            </a:lvl8pPr>
            <a:lvl9pPr marL="2741736" indent="0">
              <a:buNone/>
              <a:defRPr sz="700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874B1-D9C3-694D-A4DA-18092E26C5F8}" type="datetimeFigureOut">
              <a:rPr lang="en-US" smtClean="0"/>
              <a:t>7/18/2021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55A39-F4FC-2F4C-BCD2-8F8E6BD4015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837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42900" y="206169"/>
            <a:ext cx="6172200" cy="858044"/>
          </a:xfrm>
          <a:prstGeom prst="rect">
            <a:avLst/>
          </a:prstGeom>
        </p:spPr>
        <p:txBody>
          <a:bodyPr vert="horz" lIns="68544" tIns="34272" rIns="68544" bIns="34272" rtlCol="0" anchor="ctr">
            <a:normAutofit/>
          </a:bodyPr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1201262"/>
            <a:ext cx="6172200" cy="3397616"/>
          </a:xfrm>
          <a:prstGeom prst="rect">
            <a:avLst/>
          </a:prstGeom>
        </p:spPr>
        <p:txBody>
          <a:bodyPr vert="horz" lIns="68544" tIns="34272" rIns="68544" bIns="34272" rtlCol="0">
            <a:normAutofit/>
          </a:bodyPr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2900" y="4771684"/>
            <a:ext cx="1600200" cy="274097"/>
          </a:xfrm>
          <a:prstGeom prst="rect">
            <a:avLst/>
          </a:prstGeom>
        </p:spPr>
        <p:txBody>
          <a:bodyPr vert="horz" lIns="68544" tIns="34272" rIns="68544" bIns="34272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3695D4-C2E3-524A-A154-E6036064930E}" type="datetimeFigureOut">
              <a:rPr lang="en-US" smtClean="0"/>
              <a:t>7/18/2021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343150" y="4771684"/>
            <a:ext cx="2171700" cy="274097"/>
          </a:xfrm>
          <a:prstGeom prst="rect">
            <a:avLst/>
          </a:prstGeom>
        </p:spPr>
        <p:txBody>
          <a:bodyPr vert="horz" lIns="68544" tIns="34272" rIns="68544" bIns="34272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914900" y="4771684"/>
            <a:ext cx="1600200" cy="274097"/>
          </a:xfrm>
          <a:prstGeom prst="rect">
            <a:avLst/>
          </a:prstGeom>
        </p:spPr>
        <p:txBody>
          <a:bodyPr vert="horz" lIns="68544" tIns="34272" rIns="68544" bIns="34272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5CFD00-10A0-8A42-BC0C-7FB4973ACCF2}" type="slidenum">
              <a:rPr lang="en-US" smtClean="0"/>
              <a:t>‹nº›</a:t>
            </a:fld>
            <a:endParaRPr lang="en-US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5772168" y="222268"/>
            <a:ext cx="902386" cy="141765"/>
            <a:chOff x="8046161" y="222263"/>
            <a:chExt cx="902386" cy="141765"/>
          </a:xfrm>
        </p:grpSpPr>
        <p:pic>
          <p:nvPicPr>
            <p:cNvPr id="9" name="Imagem 1"/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46161" y="237648"/>
              <a:ext cx="469813" cy="126380"/>
            </a:xfrm>
            <a:prstGeom prst="rect">
              <a:avLst/>
            </a:prstGeom>
          </p:spPr>
        </p:pic>
        <p:pic>
          <p:nvPicPr>
            <p:cNvPr id="10" name="Picture 9" descr="mba.png"/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11053" y="222263"/>
              <a:ext cx="337494" cy="13702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29287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67" r:id="rId2"/>
    <p:sldLayoutId id="2147483768" r:id="rId3"/>
    <p:sldLayoutId id="2147483769" r:id="rId4"/>
    <p:sldLayoutId id="2147483770" r:id="rId5"/>
    <p:sldLayoutId id="2147483771" r:id="rId6"/>
    <p:sldLayoutId id="2147483772" r:id="rId7"/>
    <p:sldLayoutId id="2147483773" r:id="rId8"/>
    <p:sldLayoutId id="2147483774" r:id="rId9"/>
    <p:sldLayoutId id="2147483775" r:id="rId10"/>
    <p:sldLayoutId id="2147483776" r:id="rId11"/>
    <p:sldLayoutId id="2147483777" r:id="rId12"/>
    <p:sldLayoutId id="2147483778" r:id="rId13"/>
  </p:sldLayoutIdLst>
  <p:txStyles>
    <p:titleStyle>
      <a:lvl1pPr algn="ctr" defTabSz="342715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039" indent="-257039" algn="l" defTabSz="342715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6915" indent="-214199" algn="l" defTabSz="342715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6794" indent="-171358" algn="l" defTabSz="342715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199509" indent="-171358" algn="l" defTabSz="342715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2225" indent="-171358" algn="l" defTabSz="342715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4943" indent="-171358" algn="l" defTabSz="342715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7660" indent="-171358" algn="l" defTabSz="342715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0378" indent="-171358" algn="l" defTabSz="342715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3093" indent="-171358" algn="l" defTabSz="342715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71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715" algn="l" defTabSz="34271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434" algn="l" defTabSz="34271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150" algn="l" defTabSz="34271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0868" algn="l" defTabSz="34271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3584" algn="l" defTabSz="34271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6301" algn="l" defTabSz="34271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399019" algn="l" defTabSz="34271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1736" algn="l" defTabSz="34271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comments" Target="../comments/commen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4.wmf"/><Relationship Id="rId4" Type="http://schemas.openxmlformats.org/officeDocument/2006/relationships/oleObject" Target="../embeddings/oleObject1.bin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6.wmf"/><Relationship Id="rId4" Type="http://schemas.openxmlformats.org/officeDocument/2006/relationships/package" Target="../embeddings/Microsoft_Excel_Macro-Enabled_Worksheet.xlsm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wmf"/><Relationship Id="rId3" Type="http://schemas.openxmlformats.org/officeDocument/2006/relationships/image" Target="../media/image38.png"/><Relationship Id="rId7" Type="http://schemas.openxmlformats.org/officeDocument/2006/relationships/package" Target="../embeddings/Microsoft_Excel_Macro-Enabled_Worksheet2.xlsm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0.wmf"/><Relationship Id="rId5" Type="http://schemas.openxmlformats.org/officeDocument/2006/relationships/package" Target="../embeddings/Microsoft_Excel_Macro-Enabled_Worksheet1.xlsm"/><Relationship Id="rId4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wmf"/><Relationship Id="rId3" Type="http://schemas.openxmlformats.org/officeDocument/2006/relationships/image" Target="../media/image42.png"/><Relationship Id="rId7" Type="http://schemas.openxmlformats.org/officeDocument/2006/relationships/package" Target="../embeddings/Microsoft_Excel_Macro-Enabled_Worksheet4.xlsm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4.wmf"/><Relationship Id="rId5" Type="http://schemas.openxmlformats.org/officeDocument/2006/relationships/package" Target="../embeddings/Microsoft_Excel_Macro-Enabled_Worksheet3.xlsm"/><Relationship Id="rId4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8.wmf"/><Relationship Id="rId4" Type="http://schemas.openxmlformats.org/officeDocument/2006/relationships/package" Target="../embeddings/Microsoft_Excel_Macro-Enabled_Worksheet5.xlsm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1.wmf"/><Relationship Id="rId4" Type="http://schemas.openxmlformats.org/officeDocument/2006/relationships/package" Target="../embeddings/Microsoft_Excel_Macro-Enabled_Worksheet6.xlsm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4.wmf"/><Relationship Id="rId4" Type="http://schemas.openxmlformats.org/officeDocument/2006/relationships/package" Target="../embeddings/Microsoft_Excel_Macro-Enabled_Worksheet7.xlsm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wmf"/><Relationship Id="rId3" Type="http://schemas.openxmlformats.org/officeDocument/2006/relationships/image" Target="../media/image43.png"/><Relationship Id="rId7" Type="http://schemas.openxmlformats.org/officeDocument/2006/relationships/package" Target="../embeddings/Microsoft_Excel_Macro-Enabled_Worksheet9.xlsm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6.wmf"/><Relationship Id="rId5" Type="http://schemas.openxmlformats.org/officeDocument/2006/relationships/package" Target="../embeddings/Microsoft_Excel_Macro-Enabled_Worksheet8.xlsm"/><Relationship Id="rId4" Type="http://schemas.openxmlformats.org/officeDocument/2006/relationships/image" Target="../media/image55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wmf"/><Relationship Id="rId3" Type="http://schemas.openxmlformats.org/officeDocument/2006/relationships/image" Target="../media/image58.png"/><Relationship Id="rId7" Type="http://schemas.openxmlformats.org/officeDocument/2006/relationships/package" Target="../embeddings/Microsoft_Excel_Macro-Enabled_Worksheet11.xlsm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0.wmf"/><Relationship Id="rId5" Type="http://schemas.openxmlformats.org/officeDocument/2006/relationships/package" Target="../embeddings/Microsoft_Excel_Macro-Enabled_Worksheet10.xlsm"/><Relationship Id="rId4" Type="http://schemas.openxmlformats.org/officeDocument/2006/relationships/image" Target="../media/image5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comments" Target="../comments/commen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858000" cy="5148263"/>
          </a:xfrm>
          <a:prstGeom prst="rect">
            <a:avLst/>
          </a:prstGeom>
        </p:spPr>
      </p:pic>
      <p:pic>
        <p:nvPicPr>
          <p:cNvPr id="4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4454" y="1018280"/>
            <a:ext cx="1809092" cy="48664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814" y="253982"/>
            <a:ext cx="6400374" cy="4617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0709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6" y="2"/>
            <a:ext cx="6857999" cy="5148263"/>
          </a:xfrm>
          <a:prstGeom prst="rect">
            <a:avLst/>
          </a:prstGeom>
          <a:solidFill>
            <a:srgbClr val="3F4E5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380" tIns="45690" rIns="91380" bIns="45690"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180783" y="2264819"/>
            <a:ext cx="2667123" cy="584715"/>
          </a:xfrm>
          <a:prstGeom prst="rect">
            <a:avLst/>
          </a:prstGeom>
          <a:noFill/>
        </p:spPr>
        <p:txBody>
          <a:bodyPr wrap="square" lIns="91380" tIns="45690" rIns="91380" bIns="45690" rtlCol="0">
            <a:spAutoFit/>
          </a:bodyPr>
          <a:lstStyle/>
          <a:p>
            <a:pPr algn="ctr"/>
            <a:r>
              <a:rPr lang="pt-BR" sz="3200" b="1" dirty="0" err="1">
                <a:solidFill>
                  <a:schemeClr val="bg1"/>
                </a:solidFill>
                <a:latin typeface="Gotham HTF Medium"/>
                <a:cs typeface="Gotham HTF Medium"/>
              </a:rPr>
              <a:t>Harmonized</a:t>
            </a:r>
            <a:endParaRPr lang="pt-BR" sz="3200" b="1" dirty="0">
              <a:solidFill>
                <a:schemeClr val="bg1"/>
              </a:solidFill>
              <a:latin typeface="Gotham HTF Medium"/>
              <a:cs typeface="Gotham HTF Medium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796863" y="1665275"/>
            <a:ext cx="184592" cy="311876"/>
          </a:xfrm>
          <a:prstGeom prst="rect">
            <a:avLst/>
          </a:prstGeom>
          <a:noFill/>
        </p:spPr>
        <p:txBody>
          <a:bodyPr wrap="none" lIns="91380" tIns="45690" rIns="91380" bIns="45690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48552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EA4262F0-109A-46C0-9C37-781D5695F1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3034" y="439359"/>
            <a:ext cx="1406877" cy="832313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5484A3A7-6A19-4913-A1D5-16903C7117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5743" y="419097"/>
            <a:ext cx="1865364" cy="84990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3D93D0A1-C959-4FB2-987B-454965485A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882" y="445966"/>
            <a:ext cx="1387934" cy="825423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841953AF-0645-4133-B5F5-DD477D9EAA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80981" y="1367002"/>
            <a:ext cx="2743201" cy="2140087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57414FE7-A48B-4E74-9A71-0F6114A1E9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8776" y="4358303"/>
            <a:ext cx="2581753" cy="685846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439BF575-938A-4D1F-A223-F4B5F1C289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40409" y="4350803"/>
            <a:ext cx="3423871" cy="641701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13082378-B60A-4B9B-AF3B-C76CE9700FF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59733" y="3565144"/>
            <a:ext cx="5029338" cy="727603"/>
          </a:xfrm>
          <a:prstGeom prst="rect">
            <a:avLst/>
          </a:prstGeom>
        </p:spPr>
      </p:pic>
      <p:sp>
        <p:nvSpPr>
          <p:cNvPr id="10" name="Seta: para Baixo 9">
            <a:extLst>
              <a:ext uri="{FF2B5EF4-FFF2-40B4-BE49-F238E27FC236}">
                <a16:creationId xmlns:a16="http://schemas.microsoft.com/office/drawing/2014/main" id="{C97F444E-1144-407A-ABEE-B665D63019F5}"/>
              </a:ext>
            </a:extLst>
          </p:cNvPr>
          <p:cNvSpPr/>
          <p:nvPr/>
        </p:nvSpPr>
        <p:spPr>
          <a:xfrm rot="16200000">
            <a:off x="4333589" y="330364"/>
            <a:ext cx="476360" cy="720725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81F80BFB-3592-4DB2-8AA1-1945EEFB9F09}"/>
              </a:ext>
            </a:extLst>
          </p:cNvPr>
          <p:cNvSpPr txBox="1"/>
          <p:nvPr/>
        </p:nvSpPr>
        <p:spPr>
          <a:xfrm>
            <a:off x="1659733" y="781081"/>
            <a:ext cx="11093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/>
              <a:t>Origem</a:t>
            </a:r>
          </a:p>
          <a:p>
            <a:r>
              <a:rPr lang="pt-BR" sz="1000" dirty="0"/>
              <a:t>Arquivos RAW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86AFACFC-EC32-4EC1-A2D8-FBE2A605D772}"/>
              </a:ext>
            </a:extLst>
          </p:cNvPr>
          <p:cNvSpPr txBox="1"/>
          <p:nvPr/>
        </p:nvSpPr>
        <p:spPr>
          <a:xfrm>
            <a:off x="4128545" y="775301"/>
            <a:ext cx="10436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/>
              <a:t>Destino</a:t>
            </a:r>
            <a:br>
              <a:rPr lang="pt-BR" sz="1000" dirty="0"/>
            </a:br>
            <a:r>
              <a:rPr lang="pt-BR" sz="1000" dirty="0"/>
              <a:t>Arquivos HRM</a:t>
            </a:r>
          </a:p>
        </p:txBody>
      </p:sp>
      <p:sp>
        <p:nvSpPr>
          <p:cNvPr id="16" name="Seta: para Baixo 15">
            <a:extLst>
              <a:ext uri="{FF2B5EF4-FFF2-40B4-BE49-F238E27FC236}">
                <a16:creationId xmlns:a16="http://schemas.microsoft.com/office/drawing/2014/main" id="{4245864D-2BDE-49BE-AC55-1CD485256F0E}"/>
              </a:ext>
            </a:extLst>
          </p:cNvPr>
          <p:cNvSpPr/>
          <p:nvPr/>
        </p:nvSpPr>
        <p:spPr>
          <a:xfrm rot="16200000">
            <a:off x="1848649" y="330364"/>
            <a:ext cx="476360" cy="720725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4" name="Conector de Seta Reta 23">
            <a:extLst>
              <a:ext uri="{FF2B5EF4-FFF2-40B4-BE49-F238E27FC236}">
                <a16:creationId xmlns:a16="http://schemas.microsoft.com/office/drawing/2014/main" id="{DA0C2BE2-AF3E-4EB0-B1D1-554DF1BD5362}"/>
              </a:ext>
            </a:extLst>
          </p:cNvPr>
          <p:cNvCxnSpPr>
            <a:cxnSpLocks/>
          </p:cNvCxnSpPr>
          <p:nvPr/>
        </p:nvCxnSpPr>
        <p:spPr>
          <a:xfrm>
            <a:off x="1726520" y="2098872"/>
            <a:ext cx="59485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020D2576-26AA-4DAC-8C86-9CB3E067341A}"/>
              </a:ext>
            </a:extLst>
          </p:cNvPr>
          <p:cNvSpPr txBox="1"/>
          <p:nvPr/>
        </p:nvSpPr>
        <p:spPr>
          <a:xfrm>
            <a:off x="1161738" y="1635207"/>
            <a:ext cx="123823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dirty="0"/>
              <a:t>Um dos processos HRM criados</a:t>
            </a:r>
          </a:p>
        </p:txBody>
      </p:sp>
      <p:cxnSp>
        <p:nvCxnSpPr>
          <p:cNvPr id="26" name="Conector de Seta Reta 25">
            <a:extLst>
              <a:ext uri="{FF2B5EF4-FFF2-40B4-BE49-F238E27FC236}">
                <a16:creationId xmlns:a16="http://schemas.microsoft.com/office/drawing/2014/main" id="{C7546F4E-1F2C-4B2C-8D07-237BF26FCC31}"/>
              </a:ext>
            </a:extLst>
          </p:cNvPr>
          <p:cNvCxnSpPr>
            <a:cxnSpLocks/>
          </p:cNvCxnSpPr>
          <p:nvPr/>
        </p:nvCxnSpPr>
        <p:spPr>
          <a:xfrm>
            <a:off x="1942682" y="3268993"/>
            <a:ext cx="0" cy="23809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A959AA50-BF58-4EB2-B421-25CCD14DBB7A}"/>
              </a:ext>
            </a:extLst>
          </p:cNvPr>
          <p:cNvSpPr txBox="1"/>
          <p:nvPr/>
        </p:nvSpPr>
        <p:spPr>
          <a:xfrm>
            <a:off x="1383055" y="3028295"/>
            <a:ext cx="12382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dirty="0"/>
              <a:t>Dados na Origem</a:t>
            </a:r>
          </a:p>
        </p:txBody>
      </p:sp>
      <p:cxnSp>
        <p:nvCxnSpPr>
          <p:cNvPr id="28" name="Conector de Seta Reta 27">
            <a:extLst>
              <a:ext uri="{FF2B5EF4-FFF2-40B4-BE49-F238E27FC236}">
                <a16:creationId xmlns:a16="http://schemas.microsoft.com/office/drawing/2014/main" id="{A4861606-FC5B-452F-8623-C9E5E63D2E05}"/>
              </a:ext>
            </a:extLst>
          </p:cNvPr>
          <p:cNvCxnSpPr>
            <a:cxnSpLocks/>
          </p:cNvCxnSpPr>
          <p:nvPr/>
        </p:nvCxnSpPr>
        <p:spPr>
          <a:xfrm>
            <a:off x="648438" y="4069738"/>
            <a:ext cx="0" cy="18331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EC2F5BA9-B604-4A8A-8143-74D3A6ACC743}"/>
              </a:ext>
            </a:extLst>
          </p:cNvPr>
          <p:cNvSpPr txBox="1"/>
          <p:nvPr/>
        </p:nvSpPr>
        <p:spPr>
          <a:xfrm>
            <a:off x="345882" y="3679195"/>
            <a:ext cx="69814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dirty="0"/>
              <a:t>Arquivos gerados</a:t>
            </a:r>
          </a:p>
        </p:txBody>
      </p:sp>
      <p:cxnSp>
        <p:nvCxnSpPr>
          <p:cNvPr id="30" name="Conector de Seta Reta 29">
            <a:extLst>
              <a:ext uri="{FF2B5EF4-FFF2-40B4-BE49-F238E27FC236}">
                <a16:creationId xmlns:a16="http://schemas.microsoft.com/office/drawing/2014/main" id="{EDB42210-51BC-4012-8332-C4C8735E2CBE}"/>
              </a:ext>
            </a:extLst>
          </p:cNvPr>
          <p:cNvCxnSpPr>
            <a:cxnSpLocks/>
          </p:cNvCxnSpPr>
          <p:nvPr/>
        </p:nvCxnSpPr>
        <p:spPr>
          <a:xfrm>
            <a:off x="2853056" y="4866133"/>
            <a:ext cx="34267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063E5A8F-C242-4344-ADC9-E26CB7A2847D}"/>
              </a:ext>
            </a:extLst>
          </p:cNvPr>
          <p:cNvSpPr txBox="1"/>
          <p:nvPr/>
        </p:nvSpPr>
        <p:spPr>
          <a:xfrm>
            <a:off x="2696378" y="4516560"/>
            <a:ext cx="656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00" dirty="0"/>
              <a:t>Dados no destino</a:t>
            </a:r>
          </a:p>
        </p:txBody>
      </p:sp>
    </p:spTree>
    <p:extLst>
      <p:ext uri="{BB962C8B-B14F-4D97-AF65-F5344CB8AC3E}">
        <p14:creationId xmlns:p14="http://schemas.microsoft.com/office/powerpoint/2010/main" val="42791077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6" y="2"/>
            <a:ext cx="6857999" cy="5148263"/>
          </a:xfrm>
          <a:prstGeom prst="rect">
            <a:avLst/>
          </a:prstGeom>
          <a:solidFill>
            <a:srgbClr val="3F4E5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380" tIns="45690" rIns="91380" bIns="45690"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180783" y="2264819"/>
            <a:ext cx="2667123" cy="584715"/>
          </a:xfrm>
          <a:prstGeom prst="rect">
            <a:avLst/>
          </a:prstGeom>
          <a:noFill/>
        </p:spPr>
        <p:txBody>
          <a:bodyPr wrap="square" lIns="91380" tIns="45690" rIns="91380" bIns="45690" rtlCol="0">
            <a:spAutoFit/>
          </a:bodyPr>
          <a:lstStyle/>
          <a:p>
            <a:pPr algn="ctr"/>
            <a:r>
              <a:rPr lang="pt-BR" sz="3200" b="1" dirty="0" err="1">
                <a:solidFill>
                  <a:schemeClr val="bg1"/>
                </a:solidFill>
                <a:latin typeface="Gotham HTF Medium"/>
                <a:cs typeface="Gotham HTF Medium"/>
              </a:rPr>
              <a:t>Curated</a:t>
            </a:r>
            <a:endParaRPr lang="pt-BR" sz="3200" b="1" dirty="0">
              <a:solidFill>
                <a:schemeClr val="bg1"/>
              </a:solidFill>
              <a:latin typeface="Gotham HTF Medium"/>
              <a:cs typeface="Gotham HTF Medium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796863" y="1665275"/>
            <a:ext cx="184592" cy="311876"/>
          </a:xfrm>
          <a:prstGeom prst="rect">
            <a:avLst/>
          </a:prstGeom>
          <a:noFill/>
        </p:spPr>
        <p:txBody>
          <a:bodyPr wrap="none" lIns="91380" tIns="45690" rIns="91380" bIns="45690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37722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F3F5AA23-F8A9-4833-BDD8-495FE1DFD6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0729" y="523081"/>
            <a:ext cx="2114269" cy="977291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DF59D2E4-FD5F-4A64-AB47-5EB875EA96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8899" y="1964719"/>
            <a:ext cx="3598209" cy="1141799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F643DD79-8D5B-44C6-9D58-5D2FE2AD6E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312" y="601770"/>
            <a:ext cx="1484499" cy="904894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1024C551-448C-4BC8-BCA9-7DAFA45FDD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68917" y="516791"/>
            <a:ext cx="1274198" cy="989873"/>
          </a:xfrm>
          <a:prstGeom prst="rect">
            <a:avLst/>
          </a:prstGeom>
        </p:spPr>
      </p:pic>
      <p:sp>
        <p:nvSpPr>
          <p:cNvPr id="13" name="Seta: para Baixo 12">
            <a:extLst>
              <a:ext uri="{FF2B5EF4-FFF2-40B4-BE49-F238E27FC236}">
                <a16:creationId xmlns:a16="http://schemas.microsoft.com/office/drawing/2014/main" id="{4E97F194-18B0-45FD-A540-3C99EAFCEB75}"/>
              </a:ext>
            </a:extLst>
          </p:cNvPr>
          <p:cNvSpPr/>
          <p:nvPr/>
        </p:nvSpPr>
        <p:spPr>
          <a:xfrm rot="16200000">
            <a:off x="4556967" y="530419"/>
            <a:ext cx="476360" cy="720725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0B2CAAE8-381F-48C9-BADD-EA61CF16B681}"/>
              </a:ext>
            </a:extLst>
          </p:cNvPr>
          <p:cNvSpPr txBox="1"/>
          <p:nvPr/>
        </p:nvSpPr>
        <p:spPr>
          <a:xfrm>
            <a:off x="1836043" y="981136"/>
            <a:ext cx="11093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00" dirty="0"/>
              <a:t>Origem</a:t>
            </a:r>
          </a:p>
          <a:p>
            <a:r>
              <a:rPr lang="pt-BR" sz="900" dirty="0"/>
              <a:t>Arquivos HRM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458F7297-C98F-4873-AE3D-4F2E37008794}"/>
              </a:ext>
            </a:extLst>
          </p:cNvPr>
          <p:cNvSpPr txBox="1"/>
          <p:nvPr/>
        </p:nvSpPr>
        <p:spPr>
          <a:xfrm>
            <a:off x="4351923" y="975356"/>
            <a:ext cx="10436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00" dirty="0"/>
              <a:t>Destino</a:t>
            </a:r>
            <a:br>
              <a:rPr lang="pt-BR" sz="900" dirty="0"/>
            </a:br>
            <a:r>
              <a:rPr lang="pt-BR" sz="900" dirty="0"/>
              <a:t>Arquivos CRT</a:t>
            </a:r>
          </a:p>
        </p:txBody>
      </p:sp>
      <p:sp>
        <p:nvSpPr>
          <p:cNvPr id="17" name="Seta: para Baixo 16">
            <a:extLst>
              <a:ext uri="{FF2B5EF4-FFF2-40B4-BE49-F238E27FC236}">
                <a16:creationId xmlns:a16="http://schemas.microsoft.com/office/drawing/2014/main" id="{BE2FD88E-0174-46F2-8C25-437CA653D93B}"/>
              </a:ext>
            </a:extLst>
          </p:cNvPr>
          <p:cNvSpPr/>
          <p:nvPr/>
        </p:nvSpPr>
        <p:spPr>
          <a:xfrm rot="16200000">
            <a:off x="2024959" y="530419"/>
            <a:ext cx="476360" cy="720725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1EA36C16-2052-4405-9F82-7F8DFFECA0F7}"/>
              </a:ext>
            </a:extLst>
          </p:cNvPr>
          <p:cNvCxnSpPr>
            <a:cxnSpLocks/>
          </p:cNvCxnSpPr>
          <p:nvPr/>
        </p:nvCxnSpPr>
        <p:spPr>
          <a:xfrm>
            <a:off x="2125599" y="2708987"/>
            <a:ext cx="57771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Conector de Seta Reta 21">
            <a:extLst>
              <a:ext uri="{FF2B5EF4-FFF2-40B4-BE49-F238E27FC236}">
                <a16:creationId xmlns:a16="http://schemas.microsoft.com/office/drawing/2014/main" id="{858CFE78-6D9A-47CF-B82A-204BA7DC41C7}"/>
              </a:ext>
            </a:extLst>
          </p:cNvPr>
          <p:cNvCxnSpPr>
            <a:cxnSpLocks/>
          </p:cNvCxnSpPr>
          <p:nvPr/>
        </p:nvCxnSpPr>
        <p:spPr>
          <a:xfrm>
            <a:off x="1124561" y="4260476"/>
            <a:ext cx="57771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2DAF6297-A825-42F6-B121-5DEB4C5594D9}"/>
              </a:ext>
            </a:extLst>
          </p:cNvPr>
          <p:cNvSpPr txBox="1"/>
          <p:nvPr/>
        </p:nvSpPr>
        <p:spPr>
          <a:xfrm>
            <a:off x="1231732" y="1984516"/>
            <a:ext cx="161716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/>
              <a:t>Um dos processos CRT criados. Neste caso, realizamos uma agregação, para sumarizar os valores das vendas.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4EAC8EA9-1867-4D84-B301-BF9C0CD50987}"/>
              </a:ext>
            </a:extLst>
          </p:cNvPr>
          <p:cNvSpPr txBox="1"/>
          <p:nvPr/>
        </p:nvSpPr>
        <p:spPr>
          <a:xfrm>
            <a:off x="209462" y="3878450"/>
            <a:ext cx="16171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Dados contidos no relatório</a:t>
            </a:r>
          </a:p>
        </p:txBody>
      </p:sp>
      <p:pic>
        <p:nvPicPr>
          <p:cNvPr id="26" name="Imagem 25">
            <a:extLst>
              <a:ext uri="{FF2B5EF4-FFF2-40B4-BE49-F238E27FC236}">
                <a16:creationId xmlns:a16="http://schemas.microsoft.com/office/drawing/2014/main" id="{776CAFCA-5379-44BA-9A32-1A4A72D3F7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90715" y="3617607"/>
            <a:ext cx="4657823" cy="1007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015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6" y="2"/>
            <a:ext cx="6857999" cy="5148263"/>
          </a:xfrm>
          <a:prstGeom prst="rect">
            <a:avLst/>
          </a:prstGeom>
          <a:solidFill>
            <a:srgbClr val="3F4E5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380" tIns="45690" rIns="91380" bIns="45690"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180783" y="2264819"/>
            <a:ext cx="2667123" cy="584715"/>
          </a:xfrm>
          <a:prstGeom prst="rect">
            <a:avLst/>
          </a:prstGeom>
          <a:noFill/>
        </p:spPr>
        <p:txBody>
          <a:bodyPr wrap="square" lIns="91380" tIns="45690" rIns="91380" bIns="45690" rtlCol="0">
            <a:spAutoFit/>
          </a:bodyPr>
          <a:lstStyle/>
          <a:p>
            <a:pPr algn="ctr"/>
            <a:r>
              <a:rPr lang="pt-BR" sz="3200" b="1" dirty="0" err="1">
                <a:solidFill>
                  <a:schemeClr val="bg1"/>
                </a:solidFill>
                <a:latin typeface="Gotham HTF Medium"/>
                <a:cs typeface="Gotham HTF Medium"/>
              </a:rPr>
              <a:t>Orchestration</a:t>
            </a:r>
            <a:endParaRPr lang="pt-BR" sz="3200" b="1" dirty="0">
              <a:solidFill>
                <a:schemeClr val="bg1"/>
              </a:solidFill>
              <a:latin typeface="Gotham HTF Medium"/>
              <a:cs typeface="Gotham HTF Medium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796863" y="1665275"/>
            <a:ext cx="184592" cy="311876"/>
          </a:xfrm>
          <a:prstGeom prst="rect">
            <a:avLst/>
          </a:prstGeom>
          <a:noFill/>
        </p:spPr>
        <p:txBody>
          <a:bodyPr wrap="none" lIns="91380" tIns="45690" rIns="91380" bIns="45690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41989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93965CEC-C74A-482E-B9C6-FB1A376E25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9820" y="512720"/>
            <a:ext cx="1742514" cy="711731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ABB86097-E36F-4E19-9985-B3D425AF45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5661" y="2388157"/>
            <a:ext cx="3134845" cy="2190613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B3CB902-FF46-4E00-8F20-4AF13D5529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4297" y="481866"/>
            <a:ext cx="1138209" cy="1645788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AED5BF3A-ECD0-428E-8A74-0DD6EC24A9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1959" y="4189931"/>
            <a:ext cx="3429000" cy="488664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0EBDEA51-B756-4CDD-A5DE-418763A44F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08710" y="2346512"/>
            <a:ext cx="3252249" cy="1713049"/>
          </a:xfrm>
          <a:prstGeom prst="rect">
            <a:avLst/>
          </a:prstGeom>
        </p:spPr>
      </p:pic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FD01EB02-EE35-4B19-9A42-14A1BAE02B01}"/>
              </a:ext>
            </a:extLst>
          </p:cNvPr>
          <p:cNvCxnSpPr/>
          <p:nvPr/>
        </p:nvCxnSpPr>
        <p:spPr>
          <a:xfrm>
            <a:off x="968188" y="774861"/>
            <a:ext cx="86733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DBE80CB6-0C8D-4FFA-B9BD-1EB6250EF6B2}"/>
              </a:ext>
            </a:extLst>
          </p:cNvPr>
          <p:cNvSpPr txBox="1"/>
          <p:nvPr/>
        </p:nvSpPr>
        <p:spPr>
          <a:xfrm>
            <a:off x="93010" y="481866"/>
            <a:ext cx="15273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/>
              <a:t>Jobs de orquestração que foram criados</a:t>
            </a:r>
          </a:p>
        </p:txBody>
      </p:sp>
      <p:cxnSp>
        <p:nvCxnSpPr>
          <p:cNvPr id="12" name="Conector de Seta Reta 11">
            <a:extLst>
              <a:ext uri="{FF2B5EF4-FFF2-40B4-BE49-F238E27FC236}">
                <a16:creationId xmlns:a16="http://schemas.microsoft.com/office/drawing/2014/main" id="{FDF13F33-35CF-4636-986C-164D9FAE747A}"/>
              </a:ext>
            </a:extLst>
          </p:cNvPr>
          <p:cNvCxnSpPr/>
          <p:nvPr/>
        </p:nvCxnSpPr>
        <p:spPr>
          <a:xfrm>
            <a:off x="4542713" y="1883690"/>
            <a:ext cx="86733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82FCE492-E249-429B-AEE6-36DC2A8A8412}"/>
              </a:ext>
            </a:extLst>
          </p:cNvPr>
          <p:cNvSpPr txBox="1"/>
          <p:nvPr/>
        </p:nvSpPr>
        <p:spPr>
          <a:xfrm>
            <a:off x="3822636" y="719984"/>
            <a:ext cx="174251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/>
              <a:t>Cada </a:t>
            </a:r>
            <a:r>
              <a:rPr lang="pt-BR" sz="1000" dirty="0" err="1"/>
              <a:t>job</a:t>
            </a:r>
            <a:r>
              <a:rPr lang="pt-BR" sz="1000" dirty="0"/>
              <a:t>, contém todos os Jobs que serão executados, neste caso, todos os Jobs HRM diário. Aplicamos a logica em que todos os Jobs de sua respectiva camada executem paralelamente.</a:t>
            </a:r>
          </a:p>
        </p:txBody>
      </p:sp>
      <p:cxnSp>
        <p:nvCxnSpPr>
          <p:cNvPr id="14" name="Conector de Seta Reta 13">
            <a:extLst>
              <a:ext uri="{FF2B5EF4-FFF2-40B4-BE49-F238E27FC236}">
                <a16:creationId xmlns:a16="http://schemas.microsoft.com/office/drawing/2014/main" id="{0426D2D5-4CEB-4549-9178-09B00A72256D}"/>
              </a:ext>
            </a:extLst>
          </p:cNvPr>
          <p:cNvCxnSpPr/>
          <p:nvPr/>
        </p:nvCxnSpPr>
        <p:spPr>
          <a:xfrm>
            <a:off x="2171973" y="4629991"/>
            <a:ext cx="86733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0A9DCABB-4EBE-4D52-8409-2525BDD5DB12}"/>
              </a:ext>
            </a:extLst>
          </p:cNvPr>
          <p:cNvSpPr txBox="1"/>
          <p:nvPr/>
        </p:nvSpPr>
        <p:spPr>
          <a:xfrm>
            <a:off x="1072321" y="2194894"/>
            <a:ext cx="188513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/>
              <a:t>O </a:t>
            </a:r>
            <a:r>
              <a:rPr lang="pt-BR" sz="1000" dirty="0" err="1"/>
              <a:t>job</a:t>
            </a:r>
            <a:r>
              <a:rPr lang="pt-BR" sz="1000" dirty="0"/>
              <a:t> com prefixo: “000_Periodicidade_FULL” é responsável por executar toda a malha, de acordo com a periodicidade. Neste caso, todos Jobs com carga diária são processados quando este é executado.</a:t>
            </a:r>
            <a:br>
              <a:rPr lang="pt-BR" sz="1000" dirty="0"/>
            </a:br>
            <a:r>
              <a:rPr lang="pt-BR" sz="1000" dirty="0"/>
              <a:t>Aplicamos uma logica em que cada camada executa separadamente, e o processo passa para a próxima camada apenas quando há a validação de que todos os </a:t>
            </a:r>
            <a:r>
              <a:rPr lang="pt-BR" sz="1000" dirty="0" err="1"/>
              <a:t>subjobs</a:t>
            </a:r>
            <a:r>
              <a:rPr lang="pt-BR" sz="1000" dirty="0"/>
              <a:t> obtiveram êxito em sua execução.</a:t>
            </a:r>
          </a:p>
        </p:txBody>
      </p:sp>
    </p:spTree>
    <p:extLst>
      <p:ext uri="{BB962C8B-B14F-4D97-AF65-F5344CB8AC3E}">
        <p14:creationId xmlns:p14="http://schemas.microsoft.com/office/powerpoint/2010/main" val="11748185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>
            <a:extLst>
              <a:ext uri="{FF2B5EF4-FFF2-40B4-BE49-F238E27FC236}">
                <a16:creationId xmlns:a16="http://schemas.microsoft.com/office/drawing/2014/main" id="{AED5BF3A-ECD0-428E-8A74-0DD6EC24A9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6161" y="2641367"/>
            <a:ext cx="3586885" cy="511164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0EBDEA51-B756-4CDD-A5DE-418763A44F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6161" y="617585"/>
            <a:ext cx="3586885" cy="1889311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00D26B8C-F7D7-4C6F-9ABE-F7CE5E1280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6160" y="3365546"/>
            <a:ext cx="3586884" cy="1405353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A2AA8D0D-3B63-49E9-8CA8-8B11D415906D}"/>
              </a:ext>
            </a:extLst>
          </p:cNvPr>
          <p:cNvSpPr txBox="1"/>
          <p:nvPr/>
        </p:nvSpPr>
        <p:spPr>
          <a:xfrm>
            <a:off x="618565" y="1562240"/>
            <a:ext cx="211791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/>
              <a:t>Criamos um diretório que armazenará os Jobs agendados, e nesse diretório incluímos os arquivos executáveis através do próprio </a:t>
            </a:r>
            <a:r>
              <a:rPr lang="pt-BR" sz="1000" dirty="0" err="1"/>
              <a:t>Talend</a:t>
            </a:r>
            <a:r>
              <a:rPr lang="pt-BR" sz="1000" dirty="0"/>
              <a:t>.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85041996-96CA-4052-A36A-DA148041AA0A}"/>
              </a:ext>
            </a:extLst>
          </p:cNvPr>
          <p:cNvSpPr txBox="1"/>
          <p:nvPr/>
        </p:nvSpPr>
        <p:spPr>
          <a:xfrm>
            <a:off x="748250" y="3734182"/>
            <a:ext cx="211791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/>
              <a:t>Podemos criar as rotinas de agendamento para a execução desses arquivos .batch </a:t>
            </a:r>
          </a:p>
        </p:txBody>
      </p:sp>
    </p:spTree>
    <p:extLst>
      <p:ext uri="{BB962C8B-B14F-4D97-AF65-F5344CB8AC3E}">
        <p14:creationId xmlns:p14="http://schemas.microsoft.com/office/powerpoint/2010/main" val="27642399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6" y="2"/>
            <a:ext cx="6857999" cy="5148263"/>
          </a:xfrm>
          <a:prstGeom prst="rect">
            <a:avLst/>
          </a:prstGeom>
          <a:solidFill>
            <a:srgbClr val="3F4E5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380" tIns="45690" rIns="91380" bIns="45690"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180783" y="2264819"/>
            <a:ext cx="2667123" cy="584715"/>
          </a:xfrm>
          <a:prstGeom prst="rect">
            <a:avLst/>
          </a:prstGeom>
          <a:noFill/>
        </p:spPr>
        <p:txBody>
          <a:bodyPr wrap="square" lIns="91380" tIns="45690" rIns="91380" bIns="45690" rtlCol="0">
            <a:spAutoFit/>
          </a:bodyPr>
          <a:lstStyle/>
          <a:p>
            <a:pPr algn="ctr"/>
            <a:r>
              <a:rPr lang="pt-BR" sz="3200" b="1" dirty="0">
                <a:solidFill>
                  <a:schemeClr val="bg1"/>
                </a:solidFill>
                <a:latin typeface="Gotham HTF Medium"/>
                <a:cs typeface="Gotham HTF Medium"/>
              </a:rPr>
              <a:t>Outputs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796863" y="1665275"/>
            <a:ext cx="184592" cy="311876"/>
          </a:xfrm>
          <a:prstGeom prst="rect">
            <a:avLst/>
          </a:prstGeom>
          <a:noFill/>
        </p:spPr>
        <p:txBody>
          <a:bodyPr wrap="none" lIns="91380" tIns="45690" rIns="91380" bIns="45690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8095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85023716-C2F1-4CCA-A04C-114A19CA75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0817" y="690315"/>
            <a:ext cx="4421841" cy="2455938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BDB55D55-E816-4E66-8068-8B42584EF4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0817" y="3579179"/>
            <a:ext cx="4421841" cy="1277046"/>
          </a:xfrm>
          <a:prstGeom prst="rect">
            <a:avLst/>
          </a:prstGeom>
        </p:spPr>
      </p:pic>
      <p:cxnSp>
        <p:nvCxnSpPr>
          <p:cNvPr id="3" name="Conector de Seta Reta 2">
            <a:extLst>
              <a:ext uri="{FF2B5EF4-FFF2-40B4-BE49-F238E27FC236}">
                <a16:creationId xmlns:a16="http://schemas.microsoft.com/office/drawing/2014/main" id="{68B44F39-BF29-4106-9ED7-86D29BBB6A85}"/>
              </a:ext>
            </a:extLst>
          </p:cNvPr>
          <p:cNvCxnSpPr/>
          <p:nvPr/>
        </p:nvCxnSpPr>
        <p:spPr>
          <a:xfrm>
            <a:off x="948018" y="2238300"/>
            <a:ext cx="69252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7F9F04BC-378C-48DD-8DD1-DAF96358C938}"/>
              </a:ext>
            </a:extLst>
          </p:cNvPr>
          <p:cNvCxnSpPr/>
          <p:nvPr/>
        </p:nvCxnSpPr>
        <p:spPr>
          <a:xfrm>
            <a:off x="964826" y="4479312"/>
            <a:ext cx="69252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CaixaDeTexto 3">
            <a:extLst>
              <a:ext uri="{FF2B5EF4-FFF2-40B4-BE49-F238E27FC236}">
                <a16:creationId xmlns:a16="http://schemas.microsoft.com/office/drawing/2014/main" id="{3384D495-62CD-4BDC-8810-266163346DC2}"/>
              </a:ext>
            </a:extLst>
          </p:cNvPr>
          <p:cNvSpPr txBox="1"/>
          <p:nvPr/>
        </p:nvSpPr>
        <p:spPr>
          <a:xfrm>
            <a:off x="198974" y="1284193"/>
            <a:ext cx="153170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Arquivos oriundos das execuções dos Jobs de </a:t>
            </a:r>
            <a:r>
              <a:rPr lang="pt-BR" dirty="0" err="1"/>
              <a:t>Raw</a:t>
            </a:r>
            <a:r>
              <a:rPr lang="pt-BR" dirty="0"/>
              <a:t> e </a:t>
            </a:r>
            <a:r>
              <a:rPr lang="pt-BR" dirty="0" err="1"/>
              <a:t>Harmonized</a:t>
            </a:r>
            <a:endParaRPr lang="pt-BR" dirty="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EB72ECF2-FB16-40D8-A81E-C9746E41FE85}"/>
              </a:ext>
            </a:extLst>
          </p:cNvPr>
          <p:cNvSpPr txBox="1"/>
          <p:nvPr/>
        </p:nvSpPr>
        <p:spPr>
          <a:xfrm>
            <a:off x="198974" y="3740648"/>
            <a:ext cx="153170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Arquivos oriundos das execuções dos Jobs de </a:t>
            </a:r>
            <a:r>
              <a:rPr lang="pt-BR" dirty="0" err="1"/>
              <a:t>Curated</a:t>
            </a:r>
            <a:endParaRPr lang="pt-BR" dirty="0"/>
          </a:p>
        </p:txBody>
      </p:sp>
      <p:graphicFrame>
        <p:nvGraphicFramePr>
          <p:cNvPr id="11" name="Objeto 10">
            <a:extLst>
              <a:ext uri="{FF2B5EF4-FFF2-40B4-BE49-F238E27FC236}">
                <a16:creationId xmlns:a16="http://schemas.microsoft.com/office/drawing/2014/main" id="{EC20936B-6452-4E20-8E97-5E9A085E6FB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78709247"/>
              </p:ext>
            </p:extLst>
          </p:nvPr>
        </p:nvGraphicFramePr>
        <p:xfrm>
          <a:off x="541383" y="3072202"/>
          <a:ext cx="561975" cy="439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Objeto de Shell de Gerenciador" showAsIcon="1" r:id="rId4" imgW="561240" imgH="439560" progId="Package">
                  <p:embed/>
                </p:oleObj>
              </mc:Choice>
              <mc:Fallback>
                <p:oleObj name="Objeto de Shell de Gerenciador" showAsIcon="1" r:id="rId4" imgW="561240" imgH="439560" progId="Package">
                  <p:embed/>
                  <p:pic>
                    <p:nvPicPr>
                      <p:cNvPr id="2" name="Objeto 1">
                        <a:extLst>
                          <a:ext uri="{FF2B5EF4-FFF2-40B4-BE49-F238E27FC236}">
                            <a16:creationId xmlns:a16="http://schemas.microsoft.com/office/drawing/2014/main" id="{B80D3AC8-6A5B-4FBF-AAA1-00DBEAEC506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41383" y="3072202"/>
                        <a:ext cx="561975" cy="4397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CaixaDeTexto 4">
            <a:extLst>
              <a:ext uri="{FF2B5EF4-FFF2-40B4-BE49-F238E27FC236}">
                <a16:creationId xmlns:a16="http://schemas.microsoft.com/office/drawing/2014/main" id="{53162A22-3BC1-4548-94D6-866495C9E076}"/>
              </a:ext>
            </a:extLst>
          </p:cNvPr>
          <p:cNvSpPr txBox="1"/>
          <p:nvPr/>
        </p:nvSpPr>
        <p:spPr>
          <a:xfrm>
            <a:off x="269674" y="2661085"/>
            <a:ext cx="1105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/>
              <a:t>Anexo com todos os arquivos</a:t>
            </a:r>
          </a:p>
        </p:txBody>
      </p:sp>
    </p:spTree>
    <p:extLst>
      <p:ext uri="{BB962C8B-B14F-4D97-AF65-F5344CB8AC3E}">
        <p14:creationId xmlns:p14="http://schemas.microsoft.com/office/powerpoint/2010/main" val="19803266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6" y="2"/>
            <a:ext cx="6857999" cy="5148263"/>
          </a:xfrm>
          <a:prstGeom prst="rect">
            <a:avLst/>
          </a:prstGeom>
          <a:solidFill>
            <a:srgbClr val="3F4E5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380" tIns="45690" rIns="91380" bIns="45690"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180783" y="1874855"/>
            <a:ext cx="2667123" cy="1077157"/>
          </a:xfrm>
          <a:prstGeom prst="rect">
            <a:avLst/>
          </a:prstGeom>
          <a:noFill/>
        </p:spPr>
        <p:txBody>
          <a:bodyPr wrap="square" lIns="91380" tIns="45690" rIns="91380" bIns="45690" rtlCol="0">
            <a:spAutoFit/>
          </a:bodyPr>
          <a:lstStyle/>
          <a:p>
            <a:pPr algn="ctr"/>
            <a:r>
              <a:rPr lang="pt-BR" sz="3200" b="1" dirty="0" err="1">
                <a:solidFill>
                  <a:schemeClr val="bg1"/>
                </a:solidFill>
                <a:latin typeface="Gotham HTF Medium"/>
                <a:cs typeface="Gotham HTF Medium"/>
              </a:rPr>
              <a:t>Datasets</a:t>
            </a:r>
            <a:r>
              <a:rPr lang="pt-BR" sz="3200" b="1" dirty="0">
                <a:solidFill>
                  <a:schemeClr val="bg1"/>
                </a:solidFill>
                <a:latin typeface="Gotham HTF Medium"/>
                <a:cs typeface="Gotham HTF Medium"/>
              </a:rPr>
              <a:t> e Relatórios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796863" y="1665275"/>
            <a:ext cx="184592" cy="311876"/>
          </a:xfrm>
          <a:prstGeom prst="rect">
            <a:avLst/>
          </a:prstGeom>
          <a:noFill/>
        </p:spPr>
        <p:txBody>
          <a:bodyPr wrap="none" lIns="91380" tIns="45690" rIns="91380" bIns="45690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74501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6" y="2"/>
            <a:ext cx="6857999" cy="5148263"/>
          </a:xfrm>
          <a:prstGeom prst="rect">
            <a:avLst/>
          </a:prstGeom>
          <a:solidFill>
            <a:srgbClr val="3F4E5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380" tIns="45690" rIns="91380" bIns="45690"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180783" y="2264819"/>
            <a:ext cx="2667123" cy="1077157"/>
          </a:xfrm>
          <a:prstGeom prst="rect">
            <a:avLst/>
          </a:prstGeom>
          <a:noFill/>
        </p:spPr>
        <p:txBody>
          <a:bodyPr wrap="square" lIns="91380" tIns="45690" rIns="91380" bIns="45690" rtlCol="0">
            <a:spAutoFit/>
          </a:bodyPr>
          <a:lstStyle/>
          <a:p>
            <a:pPr algn="ctr"/>
            <a:r>
              <a:rPr lang="pt-BR" sz="3200" b="1" dirty="0">
                <a:solidFill>
                  <a:schemeClr val="bg1"/>
                </a:solidFill>
                <a:latin typeface="Gotham HTF Medium"/>
                <a:cs typeface="Gotham HTF Medium"/>
              </a:rPr>
              <a:t>Repositório GitHub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796863" y="1665275"/>
            <a:ext cx="184592" cy="311876"/>
          </a:xfrm>
          <a:prstGeom prst="rect">
            <a:avLst/>
          </a:prstGeom>
          <a:noFill/>
        </p:spPr>
        <p:txBody>
          <a:bodyPr wrap="none" lIns="91380" tIns="45690" rIns="91380" bIns="45690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87386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445B06B2-082D-43BA-A9FB-90916D1B94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637" y="492919"/>
            <a:ext cx="4838700" cy="962025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0B7C5851-A2A6-4CB7-9A96-EEC8C2EBEA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149" y="2736569"/>
            <a:ext cx="5019675" cy="1085850"/>
          </a:xfrm>
          <a:prstGeom prst="rect">
            <a:avLst/>
          </a:prstGeom>
        </p:spPr>
      </p:pic>
      <p:graphicFrame>
        <p:nvGraphicFramePr>
          <p:cNvPr id="2" name="Objeto 1">
            <a:extLst>
              <a:ext uri="{FF2B5EF4-FFF2-40B4-BE49-F238E27FC236}">
                <a16:creationId xmlns:a16="http://schemas.microsoft.com/office/drawing/2014/main" id="{F1C3A629-5231-476C-9967-8C41FCA1C16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4548508"/>
              </p:ext>
            </p:extLst>
          </p:nvPr>
        </p:nvGraphicFramePr>
        <p:xfrm>
          <a:off x="3149973" y="4055595"/>
          <a:ext cx="558053" cy="4834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Macro-Enabled Worksheet" showAsIcon="1" r:id="rId4" imgW="914400" imgH="792360" progId="Excel.SheetMacroEnabled.12">
                  <p:embed/>
                </p:oleObj>
              </mc:Choice>
              <mc:Fallback>
                <p:oleObj name="Macro-Enabled Worksheet" showAsIcon="1" r:id="rId4" imgW="914400" imgH="792360" progId="Excel.SheetMacroEnabled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149973" y="4055595"/>
                        <a:ext cx="558053" cy="48345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699000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9BDF7CC8-7617-4341-85B2-3C597B29B0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414337"/>
            <a:ext cx="5791200" cy="1076325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0FCDE427-06DD-47C0-9C45-AF08A6725F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332" y="2821782"/>
            <a:ext cx="3215668" cy="1671637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9BFEDCF7-674E-43C6-AB17-AD793EA6BD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3443" y="2821782"/>
            <a:ext cx="3106299" cy="1671637"/>
          </a:xfrm>
          <a:prstGeom prst="rect">
            <a:avLst/>
          </a:prstGeom>
        </p:spPr>
      </p:pic>
      <p:graphicFrame>
        <p:nvGraphicFramePr>
          <p:cNvPr id="2" name="Objeto 1">
            <a:extLst>
              <a:ext uri="{FF2B5EF4-FFF2-40B4-BE49-F238E27FC236}">
                <a16:creationId xmlns:a16="http://schemas.microsoft.com/office/drawing/2014/main" id="{2508C76B-38DD-4C38-B3E6-911BE607C0D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34370806"/>
              </p:ext>
            </p:extLst>
          </p:nvPr>
        </p:nvGraphicFramePr>
        <p:xfrm>
          <a:off x="1418664" y="4605314"/>
          <a:ext cx="524435" cy="4543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Macro-Enabled Worksheet" showAsIcon="1" r:id="rId5" imgW="914400" imgH="792360" progId="Excel.SheetMacroEnabled.12">
                  <p:embed/>
                </p:oleObj>
              </mc:Choice>
              <mc:Fallback>
                <p:oleObj name="Macro-Enabled Worksheet" showAsIcon="1" r:id="rId5" imgW="914400" imgH="792360" progId="Excel.SheetMacroEnabled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418664" y="4605314"/>
                        <a:ext cx="524435" cy="4543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to 2">
            <a:extLst>
              <a:ext uri="{FF2B5EF4-FFF2-40B4-BE49-F238E27FC236}">
                <a16:creationId xmlns:a16="http://schemas.microsoft.com/office/drawing/2014/main" id="{6D76ED3F-011D-4F4A-8AED-32403EA9A48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05206844"/>
              </p:ext>
            </p:extLst>
          </p:nvPr>
        </p:nvGraphicFramePr>
        <p:xfrm>
          <a:off x="4823600" y="4605314"/>
          <a:ext cx="524436" cy="4543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Macro-Enabled Worksheet" showAsIcon="1" r:id="rId7" imgW="914400" imgH="792360" progId="Excel.SheetMacroEnabled.12">
                  <p:embed/>
                </p:oleObj>
              </mc:Choice>
              <mc:Fallback>
                <p:oleObj name="Macro-Enabled Worksheet" showAsIcon="1" r:id="rId7" imgW="914400" imgH="792360" progId="Excel.SheetMacroEnabled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823600" y="4605314"/>
                        <a:ext cx="524436" cy="4543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517032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9BDF7CC8-7617-4341-85B2-3C597B29B0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281" y="340598"/>
            <a:ext cx="4598054" cy="854573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B08BA9DD-701B-48A6-9EA5-398D9FA2A9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281" y="1919369"/>
            <a:ext cx="5336381" cy="108633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C0B737F7-D637-44F9-82BF-205CDE87B7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657601"/>
            <a:ext cx="6858000" cy="950544"/>
          </a:xfrm>
          <a:prstGeom prst="rect">
            <a:avLst/>
          </a:prstGeom>
        </p:spPr>
      </p:pic>
      <p:graphicFrame>
        <p:nvGraphicFramePr>
          <p:cNvPr id="2" name="Objeto 1">
            <a:extLst>
              <a:ext uri="{FF2B5EF4-FFF2-40B4-BE49-F238E27FC236}">
                <a16:creationId xmlns:a16="http://schemas.microsoft.com/office/drawing/2014/main" id="{6641BEBB-CEC7-4632-83B6-E2A7945C644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61968980"/>
              </p:ext>
            </p:extLst>
          </p:nvPr>
        </p:nvGraphicFramePr>
        <p:xfrm>
          <a:off x="272274" y="2335867"/>
          <a:ext cx="522252" cy="452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Macro-Enabled Worksheet" showAsIcon="1" r:id="rId5" imgW="914400" imgH="792360" progId="Excel.SheetMacroEnabled.12">
                  <p:embed/>
                </p:oleObj>
              </mc:Choice>
              <mc:Fallback>
                <p:oleObj name="Macro-Enabled Worksheet" showAsIcon="1" r:id="rId5" imgW="914400" imgH="792360" progId="Excel.SheetMacroEnabled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72274" y="2335867"/>
                        <a:ext cx="522252" cy="4524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to 2">
            <a:extLst>
              <a:ext uri="{FF2B5EF4-FFF2-40B4-BE49-F238E27FC236}">
                <a16:creationId xmlns:a16="http://schemas.microsoft.com/office/drawing/2014/main" id="{C99AE157-0A2A-441D-9957-37A727A3FCB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38333258"/>
              </p:ext>
            </p:extLst>
          </p:nvPr>
        </p:nvGraphicFramePr>
        <p:xfrm>
          <a:off x="3252226" y="4644565"/>
          <a:ext cx="513838" cy="4451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Macro-Enabled Worksheet" showAsIcon="1" r:id="rId7" imgW="914400" imgH="792360" progId="Excel.SheetMacroEnabled.12">
                  <p:embed/>
                </p:oleObj>
              </mc:Choice>
              <mc:Fallback>
                <p:oleObj name="Macro-Enabled Worksheet" showAsIcon="1" r:id="rId7" imgW="914400" imgH="792360" progId="Excel.SheetMacroEnabled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252226" y="4644565"/>
                        <a:ext cx="513838" cy="44514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709819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B8F0C73B-F77C-402C-AC78-A8CDB4DD2C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742" y="514350"/>
            <a:ext cx="4967323" cy="918267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B16BAA63-CCEF-48B2-A07A-504EFC468D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1173" y="2275416"/>
            <a:ext cx="4074459" cy="714454"/>
          </a:xfrm>
          <a:prstGeom prst="rect">
            <a:avLst/>
          </a:prstGeom>
        </p:spPr>
      </p:pic>
      <p:graphicFrame>
        <p:nvGraphicFramePr>
          <p:cNvPr id="6" name="Objeto 5">
            <a:extLst>
              <a:ext uri="{FF2B5EF4-FFF2-40B4-BE49-F238E27FC236}">
                <a16:creationId xmlns:a16="http://schemas.microsoft.com/office/drawing/2014/main" id="{97F90192-8046-4140-AA77-B2A36714F4C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11127973"/>
              </p:ext>
            </p:extLst>
          </p:nvPr>
        </p:nvGraphicFramePr>
        <p:xfrm>
          <a:off x="3028917" y="3165802"/>
          <a:ext cx="498969" cy="4322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Macro-Enabled Worksheet" showAsIcon="1" r:id="rId4" imgW="914400" imgH="792360" progId="Excel.SheetMacroEnabled.12">
                  <p:embed/>
                </p:oleObj>
              </mc:Choice>
              <mc:Fallback>
                <p:oleObj name="Macro-Enabled Worksheet" showAsIcon="1" r:id="rId4" imgW="914400" imgH="792360" progId="Excel.SheetMacroEnabled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028917" y="3165802"/>
                        <a:ext cx="498969" cy="43226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669702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46A64456-754A-4A96-9415-E707D58384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1" y="520933"/>
            <a:ext cx="5459787" cy="477842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6AE0BA4A-9122-43A0-96CD-A74526302F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925" y="1421606"/>
            <a:ext cx="5657850" cy="2305050"/>
          </a:xfrm>
          <a:prstGeom prst="rect">
            <a:avLst/>
          </a:prstGeom>
        </p:spPr>
      </p:pic>
      <p:graphicFrame>
        <p:nvGraphicFramePr>
          <p:cNvPr id="2" name="Objeto 1">
            <a:extLst>
              <a:ext uri="{FF2B5EF4-FFF2-40B4-BE49-F238E27FC236}">
                <a16:creationId xmlns:a16="http://schemas.microsoft.com/office/drawing/2014/main" id="{E625869C-B7EE-4B27-9ED7-D88DCFE5E64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34767207"/>
              </p:ext>
            </p:extLst>
          </p:nvPr>
        </p:nvGraphicFramePr>
        <p:xfrm>
          <a:off x="3142334" y="4011986"/>
          <a:ext cx="459032" cy="3976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Macro-Enabled Worksheet" showAsIcon="1" r:id="rId4" imgW="914400" imgH="792360" progId="Excel.SheetMacroEnabled.12">
                  <p:embed/>
                </p:oleObj>
              </mc:Choice>
              <mc:Fallback>
                <p:oleObj name="Macro-Enabled Worksheet" showAsIcon="1" r:id="rId4" imgW="914400" imgH="792360" progId="Excel.SheetMacroEnabled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142334" y="4011986"/>
                        <a:ext cx="459032" cy="39766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191312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8D0691E3-9CCA-43FB-A5B7-10BBCD3304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412" y="457200"/>
            <a:ext cx="6181725" cy="104775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216BED0B-9BE8-43DD-901A-441177202F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77348"/>
            <a:ext cx="6858000" cy="1493680"/>
          </a:xfrm>
          <a:prstGeom prst="rect">
            <a:avLst/>
          </a:prstGeom>
        </p:spPr>
      </p:pic>
      <p:graphicFrame>
        <p:nvGraphicFramePr>
          <p:cNvPr id="2" name="Objeto 1">
            <a:extLst>
              <a:ext uri="{FF2B5EF4-FFF2-40B4-BE49-F238E27FC236}">
                <a16:creationId xmlns:a16="http://schemas.microsoft.com/office/drawing/2014/main" id="{B6D692F1-7F5A-40ED-8FEA-251901DE3AE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30643210"/>
              </p:ext>
            </p:extLst>
          </p:nvPr>
        </p:nvGraphicFramePr>
        <p:xfrm>
          <a:off x="3200400" y="3958198"/>
          <a:ext cx="457200" cy="3960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Macro-Enabled Worksheet" showAsIcon="1" r:id="rId4" imgW="914400" imgH="792360" progId="Excel.SheetMacroEnabled.12">
                  <p:embed/>
                </p:oleObj>
              </mc:Choice>
              <mc:Fallback>
                <p:oleObj name="Macro-Enabled Worksheet" showAsIcon="1" r:id="rId4" imgW="914400" imgH="792360" progId="Excel.SheetMacroEnabled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200400" y="3958198"/>
                        <a:ext cx="457200" cy="39608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47833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B08BA9DD-701B-48A6-9EA5-398D9FA2A9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808" y="2045251"/>
            <a:ext cx="5336381" cy="108633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C0B737F7-D637-44F9-82BF-205CDE87B7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568229"/>
            <a:ext cx="6858000" cy="950544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556602F1-767C-41D6-9D19-A85A10CC04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062" y="528637"/>
            <a:ext cx="5857875" cy="704850"/>
          </a:xfrm>
          <a:prstGeom prst="rect">
            <a:avLst/>
          </a:prstGeom>
        </p:spPr>
      </p:pic>
      <p:graphicFrame>
        <p:nvGraphicFramePr>
          <p:cNvPr id="3" name="Objeto 2">
            <a:extLst>
              <a:ext uri="{FF2B5EF4-FFF2-40B4-BE49-F238E27FC236}">
                <a16:creationId xmlns:a16="http://schemas.microsoft.com/office/drawing/2014/main" id="{08CF9F10-B3A2-4247-BCF4-E5870F69D85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67623066"/>
              </p:ext>
            </p:extLst>
          </p:nvPr>
        </p:nvGraphicFramePr>
        <p:xfrm>
          <a:off x="270546" y="2389584"/>
          <a:ext cx="459032" cy="3976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Macro-Enabled Worksheet" showAsIcon="1" r:id="rId5" imgW="914400" imgH="792360" progId="Excel.SheetMacroEnabled.12">
                  <p:embed/>
                </p:oleObj>
              </mc:Choice>
              <mc:Fallback>
                <p:oleObj name="Macro-Enabled Worksheet" showAsIcon="1" r:id="rId5" imgW="914400" imgH="792360" progId="Excel.SheetMacroEnabled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70546" y="2389584"/>
                        <a:ext cx="459032" cy="39766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to 3">
            <a:extLst>
              <a:ext uri="{FF2B5EF4-FFF2-40B4-BE49-F238E27FC236}">
                <a16:creationId xmlns:a16="http://schemas.microsoft.com/office/drawing/2014/main" id="{6A71ABF8-EE0F-4DB0-8331-00EF480E726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23574218"/>
              </p:ext>
            </p:extLst>
          </p:nvPr>
        </p:nvGraphicFramePr>
        <p:xfrm>
          <a:off x="3200400" y="4619626"/>
          <a:ext cx="457200" cy="3960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Macro-Enabled Worksheet" showAsIcon="1" r:id="rId7" imgW="914400" imgH="792360" progId="Excel.SheetMacroEnabled.12">
                  <p:embed/>
                </p:oleObj>
              </mc:Choice>
              <mc:Fallback>
                <p:oleObj name="Macro-Enabled Worksheet" showAsIcon="1" r:id="rId7" imgW="914400" imgH="792360" progId="Excel.SheetMacroEnabled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200400" y="4619626"/>
                        <a:ext cx="457200" cy="39608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326016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556602F1-767C-41D6-9D19-A85A10CC0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062" y="528637"/>
            <a:ext cx="5857875" cy="70485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76FDA391-410B-46CE-8982-EF460D796A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27" y="3546327"/>
            <a:ext cx="6576943" cy="928831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783C80B5-B660-43C3-B7CE-C1F3D19C9F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513" y="1856323"/>
            <a:ext cx="6420973" cy="999163"/>
          </a:xfrm>
          <a:prstGeom prst="rect">
            <a:avLst/>
          </a:prstGeom>
        </p:spPr>
      </p:pic>
      <p:graphicFrame>
        <p:nvGraphicFramePr>
          <p:cNvPr id="2" name="Objeto 1">
            <a:extLst>
              <a:ext uri="{FF2B5EF4-FFF2-40B4-BE49-F238E27FC236}">
                <a16:creationId xmlns:a16="http://schemas.microsoft.com/office/drawing/2014/main" id="{7354C57C-9860-4222-A38D-027CE32B525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12553685"/>
              </p:ext>
            </p:extLst>
          </p:nvPr>
        </p:nvGraphicFramePr>
        <p:xfrm>
          <a:off x="3176865" y="2923491"/>
          <a:ext cx="504265" cy="4368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Macro-Enabled Worksheet" showAsIcon="1" r:id="rId5" imgW="914400" imgH="792360" progId="Excel.SheetMacroEnabled.12">
                  <p:embed/>
                </p:oleObj>
              </mc:Choice>
              <mc:Fallback>
                <p:oleObj name="Macro-Enabled Worksheet" showAsIcon="1" r:id="rId5" imgW="914400" imgH="792360" progId="Excel.SheetMacroEnabled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176865" y="2923491"/>
                        <a:ext cx="504265" cy="43685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to 3">
            <a:extLst>
              <a:ext uri="{FF2B5EF4-FFF2-40B4-BE49-F238E27FC236}">
                <a16:creationId xmlns:a16="http://schemas.microsoft.com/office/drawing/2014/main" id="{38307E3E-9B38-4421-ABA7-5F3D69E3E8C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98958069"/>
              </p:ext>
            </p:extLst>
          </p:nvPr>
        </p:nvGraphicFramePr>
        <p:xfrm>
          <a:off x="3201316" y="4508778"/>
          <a:ext cx="459032" cy="3976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Macro-Enabled Worksheet" showAsIcon="1" r:id="rId7" imgW="914400" imgH="792360" progId="Excel.SheetMacroEnabled.12">
                  <p:embed/>
                </p:oleObj>
              </mc:Choice>
              <mc:Fallback>
                <p:oleObj name="Macro-Enabled Worksheet" showAsIcon="1" r:id="rId7" imgW="914400" imgH="792360" progId="Excel.SheetMacroEnabled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201316" y="4508778"/>
                        <a:ext cx="459032" cy="39766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718709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1F4DFEF9-743A-4DC6-B5B8-574A61D715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387" y="566626"/>
            <a:ext cx="6315075" cy="504825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6797889F-CFC9-455B-8B58-0A59C82874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412" y="1763665"/>
            <a:ext cx="5591175" cy="1419225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EE66A0DA-3C3F-431B-8155-566CD24BAA06}"/>
              </a:ext>
            </a:extLst>
          </p:cNvPr>
          <p:cNvSpPr txBox="1"/>
          <p:nvPr/>
        </p:nvSpPr>
        <p:spPr>
          <a:xfrm>
            <a:off x="1348964" y="3304092"/>
            <a:ext cx="448392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/>
              <a:t>Todos os </a:t>
            </a:r>
            <a:r>
              <a:rPr lang="pt-BR" sz="1000" dirty="0" err="1"/>
              <a:t>datasets</a:t>
            </a:r>
            <a:r>
              <a:rPr lang="pt-BR" sz="1000" dirty="0"/>
              <a:t> foram separados conforme a solicitação do time de </a:t>
            </a:r>
            <a:r>
              <a:rPr lang="pt-BR" sz="1000" dirty="0" err="1"/>
              <a:t>datascience</a:t>
            </a:r>
            <a:r>
              <a:rPr lang="pt-BR" sz="1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271471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4500" y="2279716"/>
            <a:ext cx="2189001" cy="58884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178229"/>
            <a:ext cx="6858000" cy="5148263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 flipH="1">
            <a:off x="274181" y="262946"/>
            <a:ext cx="6355303" cy="4618447"/>
            <a:chOff x="274181" y="226026"/>
            <a:chExt cx="6355303" cy="4618447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6200000">
              <a:off x="4295174" y="380068"/>
              <a:ext cx="2488351" cy="2180268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74181" y="3043381"/>
              <a:ext cx="2725336" cy="1801092"/>
            </a:xfrm>
            <a:prstGeom prst="rect">
              <a:avLst/>
            </a:prstGeom>
          </p:spPr>
        </p:pic>
      </p:grpSp>
      <p:pic>
        <p:nvPicPr>
          <p:cNvPr id="1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4500" y="2279711"/>
            <a:ext cx="2189001" cy="588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531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1C6516A4-220B-41CC-82AE-C99A3563BCD6}"/>
              </a:ext>
            </a:extLst>
          </p:cNvPr>
          <p:cNvSpPr txBox="1"/>
          <p:nvPr/>
        </p:nvSpPr>
        <p:spPr>
          <a:xfrm>
            <a:off x="759756" y="2374076"/>
            <a:ext cx="53384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/>
              <a:t>https://github.com/hugo0691/Grupo3-Dataops</a:t>
            </a:r>
          </a:p>
        </p:txBody>
      </p:sp>
    </p:spTree>
    <p:extLst>
      <p:ext uri="{BB962C8B-B14F-4D97-AF65-F5344CB8AC3E}">
        <p14:creationId xmlns:p14="http://schemas.microsoft.com/office/powerpoint/2010/main" val="20873859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6" y="2"/>
            <a:ext cx="6857999" cy="5148263"/>
          </a:xfrm>
          <a:prstGeom prst="rect">
            <a:avLst/>
          </a:prstGeom>
          <a:solidFill>
            <a:srgbClr val="3F4E5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380" tIns="45690" rIns="91380" bIns="45690"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180783" y="2264819"/>
            <a:ext cx="2667123" cy="584715"/>
          </a:xfrm>
          <a:prstGeom prst="rect">
            <a:avLst/>
          </a:prstGeom>
          <a:noFill/>
        </p:spPr>
        <p:txBody>
          <a:bodyPr wrap="square" lIns="91380" tIns="45690" rIns="91380" bIns="45690" rtlCol="0">
            <a:spAutoFit/>
          </a:bodyPr>
          <a:lstStyle/>
          <a:p>
            <a:pPr algn="ctr"/>
            <a:r>
              <a:rPr lang="pt-BR" sz="3200" b="1" dirty="0">
                <a:solidFill>
                  <a:schemeClr val="bg1"/>
                </a:solidFill>
                <a:latin typeface="Gotham HTF Medium"/>
                <a:cs typeface="Gotham HTF Medium"/>
              </a:rPr>
              <a:t>Metadados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796863" y="1665275"/>
            <a:ext cx="184592" cy="311876"/>
          </a:xfrm>
          <a:prstGeom prst="rect">
            <a:avLst/>
          </a:prstGeom>
          <a:noFill/>
        </p:spPr>
        <p:txBody>
          <a:bodyPr wrap="none" lIns="91380" tIns="45690" rIns="91380" bIns="45690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1285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938B51B1-A587-4888-AFCB-7E9059FBFA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251" y="-1"/>
            <a:ext cx="2350843" cy="5148263"/>
          </a:xfrm>
          <a:prstGeom prst="rect">
            <a:avLst/>
          </a:prstGeom>
        </p:spPr>
      </p:pic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3BFEBA78-E612-4613-AA24-8917EC2FF1FB}"/>
              </a:ext>
            </a:extLst>
          </p:cNvPr>
          <p:cNvCxnSpPr/>
          <p:nvPr/>
        </p:nvCxnSpPr>
        <p:spPr>
          <a:xfrm>
            <a:off x="2844059" y="2574130"/>
            <a:ext cx="259528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A7C3CDA6-F94F-4436-9541-7B90AE273776}"/>
              </a:ext>
            </a:extLst>
          </p:cNvPr>
          <p:cNvCxnSpPr/>
          <p:nvPr/>
        </p:nvCxnSpPr>
        <p:spPr>
          <a:xfrm>
            <a:off x="2844059" y="4017448"/>
            <a:ext cx="259528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CaixaDeTexto 3">
            <a:extLst>
              <a:ext uri="{FF2B5EF4-FFF2-40B4-BE49-F238E27FC236}">
                <a16:creationId xmlns:a16="http://schemas.microsoft.com/office/drawing/2014/main" id="{1C6516A4-220B-41CC-82AE-C99A3563BCD6}"/>
              </a:ext>
            </a:extLst>
          </p:cNvPr>
          <p:cNvSpPr txBox="1"/>
          <p:nvPr/>
        </p:nvSpPr>
        <p:spPr>
          <a:xfrm>
            <a:off x="2844059" y="1101369"/>
            <a:ext cx="2723029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dirty="0"/>
              <a:t>Criamos uma conexão com o banco de dados </a:t>
            </a:r>
            <a:r>
              <a:rPr lang="pt-BR" sz="1100" dirty="0" err="1"/>
              <a:t>AdventureWorks</a:t>
            </a:r>
            <a:r>
              <a:rPr lang="pt-BR" sz="1100" dirty="0"/>
              <a:t>, e utilizamos as tabelas do bando como origem para os processos da camada RAW.</a:t>
            </a:r>
            <a:br>
              <a:rPr lang="pt-BR" sz="1100" dirty="0"/>
            </a:br>
            <a:r>
              <a:rPr lang="pt-BR" sz="1100" dirty="0"/>
              <a:t>Nesses processos, não houveram tratamento ou manipulação, apenas a extração dos dados brutos.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10AC6B81-512A-4AB7-AE16-53E60CA945F3}"/>
              </a:ext>
            </a:extLst>
          </p:cNvPr>
          <p:cNvSpPr txBox="1"/>
          <p:nvPr/>
        </p:nvSpPr>
        <p:spPr>
          <a:xfrm>
            <a:off x="2844059" y="4168253"/>
            <a:ext cx="272302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dirty="0"/>
              <a:t>A estrutura </a:t>
            </a:r>
            <a:r>
              <a:rPr lang="pt-BR" sz="1100" dirty="0" err="1"/>
              <a:t>Flatfile_Raw</a:t>
            </a:r>
            <a:r>
              <a:rPr lang="pt-BR" sz="1100" dirty="0"/>
              <a:t>, contém os arquivos com dados brutos. São as origens dos processos da camada </a:t>
            </a:r>
            <a:r>
              <a:rPr lang="pt-BR" sz="1100" dirty="0" err="1"/>
              <a:t>harmonized</a:t>
            </a:r>
            <a:r>
              <a:rPr lang="pt-BR" sz="1100" dirty="0"/>
              <a:t>, e os destinos dos processos da camada </a:t>
            </a:r>
            <a:r>
              <a:rPr lang="pt-BR" sz="1100" dirty="0" err="1"/>
              <a:t>raw</a:t>
            </a:r>
            <a:r>
              <a:rPr lang="pt-BR" sz="1100" dirty="0"/>
              <a:t>. 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1D20EAE2-70A7-44E9-9584-F453A203FD48}"/>
              </a:ext>
            </a:extLst>
          </p:cNvPr>
          <p:cNvSpPr txBox="1"/>
          <p:nvPr/>
        </p:nvSpPr>
        <p:spPr>
          <a:xfrm>
            <a:off x="2844059" y="2804088"/>
            <a:ext cx="2723029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dirty="0"/>
              <a:t>A estrutura </a:t>
            </a:r>
            <a:r>
              <a:rPr lang="pt-BR" sz="1100" dirty="0" err="1"/>
              <a:t>Flatfile_HRM</a:t>
            </a:r>
            <a:r>
              <a:rPr lang="pt-BR" sz="1100" dirty="0"/>
              <a:t>, contém os arquivos já harmonizados. São as origens dos processos da camada </a:t>
            </a:r>
            <a:r>
              <a:rPr lang="pt-BR" sz="1100" dirty="0" err="1"/>
              <a:t>curated</a:t>
            </a:r>
            <a:r>
              <a:rPr lang="pt-BR" sz="1100" dirty="0"/>
              <a:t>, e os destinos dos processos da camada </a:t>
            </a:r>
            <a:r>
              <a:rPr lang="pt-BR" sz="1100" dirty="0" err="1"/>
              <a:t>harmonized</a:t>
            </a:r>
            <a:r>
              <a:rPr lang="pt-BR" sz="1100" dirty="0"/>
              <a:t>. Esses já possuem tratamentos.</a:t>
            </a:r>
          </a:p>
        </p:txBody>
      </p:sp>
    </p:spTree>
    <p:extLst>
      <p:ext uri="{BB962C8B-B14F-4D97-AF65-F5344CB8AC3E}">
        <p14:creationId xmlns:p14="http://schemas.microsoft.com/office/powerpoint/2010/main" val="40018474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6" y="2"/>
            <a:ext cx="6857999" cy="5148263"/>
          </a:xfrm>
          <a:prstGeom prst="rect">
            <a:avLst/>
          </a:prstGeom>
          <a:solidFill>
            <a:srgbClr val="3F4E5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380" tIns="45690" rIns="91380" bIns="45690"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180783" y="2264819"/>
            <a:ext cx="2667123" cy="584715"/>
          </a:xfrm>
          <a:prstGeom prst="rect">
            <a:avLst/>
          </a:prstGeom>
          <a:noFill/>
        </p:spPr>
        <p:txBody>
          <a:bodyPr wrap="square" lIns="91380" tIns="45690" rIns="91380" bIns="45690" rtlCol="0">
            <a:spAutoFit/>
          </a:bodyPr>
          <a:lstStyle/>
          <a:p>
            <a:pPr algn="ctr"/>
            <a:r>
              <a:rPr lang="pt-BR" sz="3200" b="1" dirty="0">
                <a:solidFill>
                  <a:schemeClr val="bg1"/>
                </a:solidFill>
                <a:latin typeface="Gotham HTF Medium"/>
                <a:cs typeface="Gotham HTF Medium"/>
              </a:rPr>
              <a:t>Jobs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796863" y="1665275"/>
            <a:ext cx="184592" cy="311876"/>
          </a:xfrm>
          <a:prstGeom prst="rect">
            <a:avLst/>
          </a:prstGeom>
          <a:noFill/>
        </p:spPr>
        <p:txBody>
          <a:bodyPr wrap="none" lIns="91380" tIns="45690" rIns="91380" bIns="45690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23193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7F7181A2-EF34-479C-B3D5-7F71D7DDB9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965" y="-1"/>
            <a:ext cx="2900430" cy="5148263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0EA535DF-AE59-4FF7-9989-BF3E78BD009C}"/>
              </a:ext>
            </a:extLst>
          </p:cNvPr>
          <p:cNvSpPr txBox="1"/>
          <p:nvPr/>
        </p:nvSpPr>
        <p:spPr>
          <a:xfrm>
            <a:off x="3605607" y="1596939"/>
            <a:ext cx="2900428" cy="1954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dirty="0"/>
              <a:t>Foi criado um folder distinto  para cada uma das camadas.</a:t>
            </a:r>
          </a:p>
          <a:p>
            <a:r>
              <a:rPr lang="pt-BR" sz="1100" dirty="0"/>
              <a:t>A nomenclatura dos processos foi padronizada, indicando se é um processo de ingestão, a camada a qual está associado, o tipo de carga, assunto e quando o processo não é diário trás no nome a periodicidade.</a:t>
            </a:r>
          </a:p>
          <a:p>
            <a:endParaRPr lang="pt-BR" sz="1100" dirty="0"/>
          </a:p>
          <a:p>
            <a:r>
              <a:rPr lang="pt-BR" sz="1100" dirty="0"/>
              <a:t>Também foi criado um folder de processos de orquestração, responsáveis pela execução da malha.</a:t>
            </a:r>
          </a:p>
        </p:txBody>
      </p:sp>
    </p:spTree>
    <p:extLst>
      <p:ext uri="{BB962C8B-B14F-4D97-AF65-F5344CB8AC3E}">
        <p14:creationId xmlns:p14="http://schemas.microsoft.com/office/powerpoint/2010/main" val="9664269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6" y="2"/>
            <a:ext cx="6857999" cy="5148263"/>
          </a:xfrm>
          <a:prstGeom prst="rect">
            <a:avLst/>
          </a:prstGeom>
          <a:solidFill>
            <a:srgbClr val="3F4E5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380" tIns="45690" rIns="91380" bIns="45690"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180783" y="2264819"/>
            <a:ext cx="2667123" cy="584715"/>
          </a:xfrm>
          <a:prstGeom prst="rect">
            <a:avLst/>
          </a:prstGeom>
          <a:noFill/>
        </p:spPr>
        <p:txBody>
          <a:bodyPr wrap="square" lIns="91380" tIns="45690" rIns="91380" bIns="45690" rtlCol="0">
            <a:spAutoFit/>
          </a:bodyPr>
          <a:lstStyle/>
          <a:p>
            <a:pPr algn="ctr"/>
            <a:r>
              <a:rPr lang="pt-BR" sz="3200" b="1" dirty="0">
                <a:solidFill>
                  <a:schemeClr val="bg1"/>
                </a:solidFill>
                <a:latin typeface="Gotham HTF Medium"/>
                <a:cs typeface="Gotham HTF Medium"/>
              </a:rPr>
              <a:t>RAW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796863" y="1665275"/>
            <a:ext cx="184592" cy="311876"/>
          </a:xfrm>
          <a:prstGeom prst="rect">
            <a:avLst/>
          </a:prstGeom>
          <a:noFill/>
        </p:spPr>
        <p:txBody>
          <a:bodyPr wrap="none" lIns="91380" tIns="45690" rIns="91380" bIns="45690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4361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6CA70347-40BC-44B5-8508-02F8BC4B09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8868" y="574631"/>
            <a:ext cx="1935879" cy="1126938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C1FCE838-204D-4249-98AD-49977D5587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4468" y="1772626"/>
            <a:ext cx="3717664" cy="1171666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CD740886-BF3B-493D-86CA-921F0255C5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057" y="440867"/>
            <a:ext cx="1759839" cy="181357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DE7CCE7F-2CD4-40D8-A085-1C8FD021A3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8240" y="606750"/>
            <a:ext cx="1452836" cy="860232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550D4A69-2098-4843-B241-EFA2735C19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61866" y="3975580"/>
            <a:ext cx="2471112" cy="860232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78D4869D-21E8-4A6B-9C8F-09A3D76DDA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1057" y="3975580"/>
            <a:ext cx="2814636" cy="947737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D2596F8A-C113-4300-804E-DA5BC925714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21323" y="3019214"/>
            <a:ext cx="4097429" cy="837301"/>
          </a:xfrm>
          <a:prstGeom prst="rect">
            <a:avLst/>
          </a:prstGeom>
        </p:spPr>
      </p:pic>
      <p:sp>
        <p:nvSpPr>
          <p:cNvPr id="10" name="Seta: para Baixo 9">
            <a:extLst>
              <a:ext uri="{FF2B5EF4-FFF2-40B4-BE49-F238E27FC236}">
                <a16:creationId xmlns:a16="http://schemas.microsoft.com/office/drawing/2014/main" id="{448C650C-3083-4E4A-844B-954B47D15F10}"/>
              </a:ext>
            </a:extLst>
          </p:cNvPr>
          <p:cNvSpPr/>
          <p:nvPr/>
        </p:nvSpPr>
        <p:spPr>
          <a:xfrm rot="16200000">
            <a:off x="4588344" y="777737"/>
            <a:ext cx="476360" cy="720725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9F53C421-98D8-4244-994A-864AD401A8F1}"/>
              </a:ext>
            </a:extLst>
          </p:cNvPr>
          <p:cNvSpPr txBox="1"/>
          <p:nvPr/>
        </p:nvSpPr>
        <p:spPr>
          <a:xfrm>
            <a:off x="1781262" y="1206188"/>
            <a:ext cx="73048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dirty="0"/>
              <a:t>Origem</a:t>
            </a:r>
          </a:p>
          <a:p>
            <a:r>
              <a:rPr lang="pt-BR" sz="1100" dirty="0" err="1"/>
              <a:t>Database</a:t>
            </a:r>
            <a:endParaRPr lang="pt-BR" sz="1100" dirty="0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E4DFDDCD-C83A-4B45-B000-B4D713255584}"/>
              </a:ext>
            </a:extLst>
          </p:cNvPr>
          <p:cNvSpPr txBox="1"/>
          <p:nvPr/>
        </p:nvSpPr>
        <p:spPr>
          <a:xfrm>
            <a:off x="4383300" y="1222674"/>
            <a:ext cx="104361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dirty="0"/>
              <a:t>Destino</a:t>
            </a:r>
            <a:br>
              <a:rPr lang="pt-BR" sz="1100" dirty="0"/>
            </a:br>
            <a:r>
              <a:rPr lang="pt-BR" sz="1100" dirty="0"/>
              <a:t>Arquivos RAW</a:t>
            </a:r>
          </a:p>
        </p:txBody>
      </p:sp>
      <p:sp>
        <p:nvSpPr>
          <p:cNvPr id="14" name="Seta: para Baixo 13">
            <a:extLst>
              <a:ext uri="{FF2B5EF4-FFF2-40B4-BE49-F238E27FC236}">
                <a16:creationId xmlns:a16="http://schemas.microsoft.com/office/drawing/2014/main" id="{C21453F6-91EA-4639-96B9-847BF856A5D6}"/>
              </a:ext>
            </a:extLst>
          </p:cNvPr>
          <p:cNvSpPr/>
          <p:nvPr/>
        </p:nvSpPr>
        <p:spPr>
          <a:xfrm rot="16200000">
            <a:off x="1968925" y="777737"/>
            <a:ext cx="476360" cy="720725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496FE4FC-F6B6-4879-B1A6-53A9BC31ED2C}"/>
              </a:ext>
            </a:extLst>
          </p:cNvPr>
          <p:cNvCxnSpPr>
            <a:cxnSpLocks/>
          </p:cNvCxnSpPr>
          <p:nvPr/>
        </p:nvCxnSpPr>
        <p:spPr>
          <a:xfrm>
            <a:off x="1894014" y="2801408"/>
            <a:ext cx="59485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7E1D8278-70E0-48D2-A700-71EA2132B334}"/>
              </a:ext>
            </a:extLst>
          </p:cNvPr>
          <p:cNvSpPr txBox="1"/>
          <p:nvPr/>
        </p:nvSpPr>
        <p:spPr>
          <a:xfrm>
            <a:off x="1329232" y="2397414"/>
            <a:ext cx="123823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dirty="0"/>
              <a:t>Um dos processos RAW criados</a:t>
            </a:r>
          </a:p>
        </p:txBody>
      </p:sp>
      <p:cxnSp>
        <p:nvCxnSpPr>
          <p:cNvPr id="19" name="Conector de Seta Reta 18">
            <a:extLst>
              <a:ext uri="{FF2B5EF4-FFF2-40B4-BE49-F238E27FC236}">
                <a16:creationId xmlns:a16="http://schemas.microsoft.com/office/drawing/2014/main" id="{D66C3225-6DF0-4837-AE03-08189FA8C205}"/>
              </a:ext>
            </a:extLst>
          </p:cNvPr>
          <p:cNvCxnSpPr>
            <a:cxnSpLocks/>
          </p:cNvCxnSpPr>
          <p:nvPr/>
        </p:nvCxnSpPr>
        <p:spPr>
          <a:xfrm>
            <a:off x="1894014" y="3610443"/>
            <a:ext cx="59485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Conector de Seta Reta 31">
            <a:extLst>
              <a:ext uri="{FF2B5EF4-FFF2-40B4-BE49-F238E27FC236}">
                <a16:creationId xmlns:a16="http://schemas.microsoft.com/office/drawing/2014/main" id="{04CB3ADE-7523-4E9E-8499-CCAC70B82C4B}"/>
              </a:ext>
            </a:extLst>
          </p:cNvPr>
          <p:cNvCxnSpPr>
            <a:cxnSpLocks/>
          </p:cNvCxnSpPr>
          <p:nvPr/>
        </p:nvCxnSpPr>
        <p:spPr>
          <a:xfrm>
            <a:off x="3456807" y="4724403"/>
            <a:ext cx="44732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F901C05F-8908-4A82-98AC-C088EF92BC23}"/>
              </a:ext>
            </a:extLst>
          </p:cNvPr>
          <p:cNvSpPr txBox="1"/>
          <p:nvPr/>
        </p:nvSpPr>
        <p:spPr>
          <a:xfrm>
            <a:off x="3294222" y="4327756"/>
            <a:ext cx="79617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dirty="0"/>
              <a:t>Dados no destino</a:t>
            </a:r>
          </a:p>
        </p:txBody>
      </p:sp>
      <p:cxnSp>
        <p:nvCxnSpPr>
          <p:cNvPr id="36" name="Conector de Seta Reta 35">
            <a:extLst>
              <a:ext uri="{FF2B5EF4-FFF2-40B4-BE49-F238E27FC236}">
                <a16:creationId xmlns:a16="http://schemas.microsoft.com/office/drawing/2014/main" id="{214107E7-D010-4969-A29D-977EB4FC25A5}"/>
              </a:ext>
            </a:extLst>
          </p:cNvPr>
          <p:cNvCxnSpPr>
            <a:cxnSpLocks/>
          </p:cNvCxnSpPr>
          <p:nvPr/>
        </p:nvCxnSpPr>
        <p:spPr>
          <a:xfrm>
            <a:off x="564776" y="3792264"/>
            <a:ext cx="0" cy="18331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BCDB391E-0109-420D-8D33-46F16118E086}"/>
              </a:ext>
            </a:extLst>
          </p:cNvPr>
          <p:cNvSpPr txBox="1"/>
          <p:nvPr/>
        </p:nvSpPr>
        <p:spPr>
          <a:xfrm>
            <a:off x="262220" y="3401721"/>
            <a:ext cx="69814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dirty="0"/>
              <a:t>Arquivos gerados</a:t>
            </a:r>
          </a:p>
        </p:txBody>
      </p:sp>
      <p:cxnSp>
        <p:nvCxnSpPr>
          <p:cNvPr id="42" name="Conector de Seta Reta 41">
            <a:extLst>
              <a:ext uri="{FF2B5EF4-FFF2-40B4-BE49-F238E27FC236}">
                <a16:creationId xmlns:a16="http://schemas.microsoft.com/office/drawing/2014/main" id="{3A51A3D4-1979-46C0-AAA5-D7ED8171F458}"/>
              </a:ext>
            </a:extLst>
          </p:cNvPr>
          <p:cNvCxnSpPr>
            <a:cxnSpLocks/>
          </p:cNvCxnSpPr>
          <p:nvPr/>
        </p:nvCxnSpPr>
        <p:spPr>
          <a:xfrm>
            <a:off x="1894014" y="2813490"/>
            <a:ext cx="59485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Conector de Seta Reta 43">
            <a:extLst>
              <a:ext uri="{FF2B5EF4-FFF2-40B4-BE49-F238E27FC236}">
                <a16:creationId xmlns:a16="http://schemas.microsoft.com/office/drawing/2014/main" id="{B3716E9E-648D-4317-A4B4-9E2D397C2523}"/>
              </a:ext>
            </a:extLst>
          </p:cNvPr>
          <p:cNvCxnSpPr>
            <a:cxnSpLocks/>
          </p:cNvCxnSpPr>
          <p:nvPr/>
        </p:nvCxnSpPr>
        <p:spPr>
          <a:xfrm>
            <a:off x="1894014" y="3622525"/>
            <a:ext cx="59485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E56949E5-6801-401B-A4ED-BBA1C8ACE970}"/>
              </a:ext>
            </a:extLst>
          </p:cNvPr>
          <p:cNvSpPr txBox="1"/>
          <p:nvPr/>
        </p:nvSpPr>
        <p:spPr>
          <a:xfrm>
            <a:off x="1329233" y="3401721"/>
            <a:ext cx="12382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dirty="0"/>
              <a:t>Dados na Origem</a:t>
            </a:r>
          </a:p>
        </p:txBody>
      </p:sp>
      <p:cxnSp>
        <p:nvCxnSpPr>
          <p:cNvPr id="46" name="Conector de Seta Reta 45">
            <a:extLst>
              <a:ext uri="{FF2B5EF4-FFF2-40B4-BE49-F238E27FC236}">
                <a16:creationId xmlns:a16="http://schemas.microsoft.com/office/drawing/2014/main" id="{2FC057CA-39B9-490B-B7AD-3F359946BEC6}"/>
              </a:ext>
            </a:extLst>
          </p:cNvPr>
          <p:cNvCxnSpPr>
            <a:cxnSpLocks/>
          </p:cNvCxnSpPr>
          <p:nvPr/>
        </p:nvCxnSpPr>
        <p:spPr>
          <a:xfrm>
            <a:off x="564776" y="3804346"/>
            <a:ext cx="0" cy="18331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69435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1196</TotalTime>
  <Words>455</Words>
  <Application>Microsoft Office PowerPoint</Application>
  <PresentationFormat>Personalizar</PresentationFormat>
  <Paragraphs>46</Paragraphs>
  <Slides>29</Slides>
  <Notes>1</Notes>
  <HiddenSlides>0</HiddenSlides>
  <MMClips>0</MMClips>
  <ScaleCrop>false</ScaleCrop>
  <HeadingPairs>
    <vt:vector size="8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Servidores OLE inseridos</vt:lpstr>
      </vt:variant>
      <vt:variant>
        <vt:i4>2</vt:i4>
      </vt:variant>
      <vt:variant>
        <vt:lpstr>Títulos de slides</vt:lpstr>
      </vt:variant>
      <vt:variant>
        <vt:i4>29</vt:i4>
      </vt:variant>
    </vt:vector>
  </HeadingPairs>
  <TitlesOfParts>
    <vt:vector size="35" baseType="lpstr">
      <vt:lpstr>Arial</vt:lpstr>
      <vt:lpstr>Calibri</vt:lpstr>
      <vt:lpstr>Gotham HTF Medium</vt:lpstr>
      <vt:lpstr>Office Theme</vt:lpstr>
      <vt:lpstr>Objeto de Shell de Gerenciador</vt:lpstr>
      <vt:lpstr>Macro-Enabled Worksheet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Adriano</dc:creator>
  <cp:lastModifiedBy>débs vieira</cp:lastModifiedBy>
  <cp:revision>94</cp:revision>
  <dcterms:created xsi:type="dcterms:W3CDTF">2019-02-14T16:56:41Z</dcterms:created>
  <dcterms:modified xsi:type="dcterms:W3CDTF">2021-07-18T23:56:28Z</dcterms:modified>
</cp:coreProperties>
</file>